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6"/>
  </p:notesMasterIdLst>
  <p:sldIdLst>
    <p:sldId id="470" r:id="rId2"/>
    <p:sldId id="421" r:id="rId3"/>
    <p:sldId id="422" r:id="rId4"/>
    <p:sldId id="424" r:id="rId5"/>
    <p:sldId id="425" r:id="rId6"/>
    <p:sldId id="423" r:id="rId7"/>
    <p:sldId id="427" r:id="rId8"/>
    <p:sldId id="428" r:id="rId9"/>
    <p:sldId id="429" r:id="rId10"/>
    <p:sldId id="430" r:id="rId11"/>
    <p:sldId id="431" r:id="rId12"/>
    <p:sldId id="432" r:id="rId13"/>
    <p:sldId id="433" r:id="rId14"/>
    <p:sldId id="434" r:id="rId15"/>
    <p:sldId id="435" r:id="rId16"/>
    <p:sldId id="436" r:id="rId17"/>
    <p:sldId id="437" r:id="rId18"/>
    <p:sldId id="438" r:id="rId19"/>
    <p:sldId id="439" r:id="rId20"/>
    <p:sldId id="440" r:id="rId21"/>
    <p:sldId id="472" r:id="rId22"/>
    <p:sldId id="441" r:id="rId23"/>
    <p:sldId id="442" r:id="rId24"/>
    <p:sldId id="443" r:id="rId25"/>
    <p:sldId id="444" r:id="rId26"/>
    <p:sldId id="473" r:id="rId27"/>
    <p:sldId id="445" r:id="rId28"/>
    <p:sldId id="474" r:id="rId29"/>
    <p:sldId id="446" r:id="rId30"/>
    <p:sldId id="447" r:id="rId31"/>
    <p:sldId id="449" r:id="rId32"/>
    <p:sldId id="451" r:id="rId33"/>
    <p:sldId id="479" r:id="rId34"/>
    <p:sldId id="477" r:id="rId35"/>
    <p:sldId id="452" r:id="rId36"/>
    <p:sldId id="454" r:id="rId37"/>
    <p:sldId id="453" r:id="rId38"/>
    <p:sldId id="455" r:id="rId39"/>
    <p:sldId id="456" r:id="rId40"/>
    <p:sldId id="457" r:id="rId41"/>
    <p:sldId id="458" r:id="rId42"/>
    <p:sldId id="475" r:id="rId43"/>
    <p:sldId id="460" r:id="rId44"/>
    <p:sldId id="459" r:id="rId45"/>
    <p:sldId id="461" r:id="rId46"/>
    <p:sldId id="462" r:id="rId47"/>
    <p:sldId id="476" r:id="rId48"/>
    <p:sldId id="463" r:id="rId49"/>
    <p:sldId id="464" r:id="rId50"/>
    <p:sldId id="466" r:id="rId51"/>
    <p:sldId id="478" r:id="rId52"/>
    <p:sldId id="467" r:id="rId53"/>
    <p:sldId id="465" r:id="rId54"/>
    <p:sldId id="468" r:id="rId55"/>
  </p:sldIdLst>
  <p:sldSz cx="9144000" cy="6858000" type="screen4x3"/>
  <p:notesSz cx="6858000" cy="9144000"/>
  <p:defaultTextStyle>
    <a:defPPr>
      <a:defRPr lang="sr-Latn-CS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>
          <p15:clr>
            <a:srgbClr val="A4A3A4"/>
          </p15:clr>
        </p15:guide>
        <p15:guide id="2" pos="285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9900"/>
    <a:srgbClr val="0066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228"/>
        <p:guide pos="285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sr-Latn-C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sr-Latn-CS"/>
          </a:p>
        </p:txBody>
      </p:sp>
      <p:sp>
        <p:nvSpPr>
          <p:cNvPr id="205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sr-Latn-C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23F291D-A5BE-4FDE-84CE-169CA2DC46D6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6958542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3F291D-A5BE-4FDE-84CE-169CA2DC46D6}" type="slidenum">
              <a:rPr lang="sr-Latn-CS" smtClean="0"/>
              <a:pPr/>
              <a:t>18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389066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A2F148-494C-412C-9079-95FDCD4E7645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DF7741-826A-48A2-9F2E-27965209A318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52F61C-C0DD-413F-8024-9F9C361B2B7F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916ECA-6347-435E-8F41-0DB02E68375D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C0E86E-CCE1-4160-98CD-C27D5FE354BA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F1ED7-75E1-4C7A-A44A-8E92D2D241C5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EBAF29-2235-4A67-8BE9-B543BC246B9D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C950EB-6808-445C-B849-5DB13C052D78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95FAEA-B594-4070-BA20-C17B835228BE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E0F30E-389F-469F-88F8-5F4C65D5D1FE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331919-DF88-4D4F-ADCA-9A2CE8D6317A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r-Latn-C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sr-Latn-C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485240D-DF69-42F6-8C9C-9A87FDA855DE}" type="slidenum">
              <a:rPr lang="sr-Latn-CS"/>
              <a:pPr/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68263"/>
            <a:ext cx="50403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"/>
          <p:cNvSpPr>
            <a:spLocks noGrp="1" noChangeArrowheads="1"/>
          </p:cNvSpPr>
          <p:nvPr/>
        </p:nvSpPr>
        <p:spPr bwMode="auto">
          <a:xfrm>
            <a:off x="612775" y="1052513"/>
            <a:ext cx="8229600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buFontTx/>
              <a:buNone/>
            </a:pPr>
            <a:r>
              <a:rPr lang="en-US" dirty="0">
                <a:solidFill>
                  <a:schemeClr val="tx2"/>
                </a:solidFill>
              </a:rPr>
              <a:t>PHARMACY – INTEGRATED ACADEMIC STUDIES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181589" y="2008743"/>
            <a:ext cx="50919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GB" altLang="en-US" dirty="0"/>
              <a:t>FUNDAMENTALS OF HUMAN MORPHOLOGY</a:t>
            </a:r>
            <a:endParaRPr lang="sr-Cyrl-RS" altLang="en-US" dirty="0"/>
          </a:p>
        </p:txBody>
      </p:sp>
      <p:sp>
        <p:nvSpPr>
          <p:cNvPr id="3077" name="Rectangle 3"/>
          <p:cNvSpPr>
            <a:spLocks noGrp="1" noChangeArrowheads="1"/>
          </p:cNvSpPr>
          <p:nvPr/>
        </p:nvSpPr>
        <p:spPr bwMode="auto">
          <a:xfrm>
            <a:off x="534194" y="2224643"/>
            <a:ext cx="8229600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FontTx/>
              <a:buNone/>
            </a:pPr>
            <a:endParaRPr lang="en-US" sz="3200" dirty="0"/>
          </a:p>
          <a:p>
            <a:pPr marL="342900" indent="-342900" algn="ctr">
              <a:spcBef>
                <a:spcPct val="20000"/>
              </a:spcBef>
              <a:buFontTx/>
              <a:buNone/>
            </a:pPr>
            <a:r>
              <a:rPr lang="en-US" altLang="en-US" sz="3200" dirty="0" smtClean="0"/>
              <a:t>CARDIOVASCULAR SYSTEM</a:t>
            </a:r>
            <a:endParaRPr lang="en-US" altLang="en-US" sz="3200" dirty="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27400" y="3630613"/>
            <a:ext cx="2643188" cy="3092450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0"/>
          <p:cNvPicPr>
            <a:picLocks noChangeAspect="1" noChangeArrowheads="1"/>
          </p:cNvPicPr>
          <p:nvPr/>
        </p:nvPicPr>
        <p:blipFill>
          <a:blip r:embed="rId2" cstate="print"/>
          <a:srcRect l="19922" t="16875" r="17381" b="18437"/>
          <a:stretch>
            <a:fillRect/>
          </a:stretch>
        </p:blipFill>
        <p:spPr bwMode="auto">
          <a:xfrm>
            <a:off x="4533900" y="928688"/>
            <a:ext cx="4586288" cy="29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188913"/>
            <a:ext cx="8229600" cy="561975"/>
          </a:xfrm>
        </p:spPr>
        <p:txBody>
          <a:bodyPr/>
          <a:lstStyle/>
          <a:p>
            <a:r>
              <a:rPr lang="en-US" altLang="en-US" sz="2800" b="1" dirty="0" smtClean="0">
                <a:solidFill>
                  <a:schemeClr val="tx1"/>
                </a:solidFill>
                <a:latin typeface="Book Antiqua" pitchFamily="18" charset="0"/>
              </a:rPr>
              <a:t>RIGHT VENTRICLE (</a:t>
            </a:r>
            <a:r>
              <a:rPr lang="sr-Latn-CS" altLang="en-US" sz="2800" b="1" dirty="0">
                <a:solidFill>
                  <a:schemeClr val="tx1"/>
                </a:solidFill>
                <a:latin typeface="Book Antiqua" pitchFamily="18" charset="0"/>
              </a:rPr>
              <a:t>VENTRICULUS DEXTER</a:t>
            </a:r>
            <a:r>
              <a:rPr lang="en-US" altLang="en-US" sz="2800" b="1" dirty="0">
                <a:solidFill>
                  <a:schemeClr val="tx1"/>
                </a:solidFill>
                <a:latin typeface="Book Antiqua" pitchFamily="18" charset="0"/>
              </a:rPr>
              <a:t>)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3252" y="548680"/>
            <a:ext cx="6358947" cy="5949950"/>
          </a:xfrm>
        </p:spPr>
        <p:txBody>
          <a:bodyPr/>
          <a:lstStyle/>
          <a:p>
            <a:pPr>
              <a:buFontTx/>
              <a:buNone/>
            </a:pPr>
            <a:endParaRPr lang="sr-Latn-CS" altLang="en-US" sz="1600" b="1" dirty="0">
              <a:solidFill>
                <a:schemeClr val="hlink"/>
              </a:solidFill>
            </a:endParaRPr>
          </a:p>
          <a:p>
            <a:pPr>
              <a:buFontTx/>
              <a:buNone/>
            </a:pPr>
            <a:endParaRPr lang="en-GB" altLang="en-US" sz="1600" b="1" u="sng" dirty="0" smtClean="0"/>
          </a:p>
          <a:p>
            <a:pPr>
              <a:buFontTx/>
              <a:buNone/>
            </a:pPr>
            <a:endParaRPr lang="sr-Latn-CS" altLang="en-US" sz="1600" b="1" u="sng" dirty="0"/>
          </a:p>
          <a:p>
            <a:pPr>
              <a:buFontTx/>
              <a:buNone/>
            </a:pPr>
            <a:r>
              <a:rPr lang="en-U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1)</a:t>
            </a: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Right </a:t>
            </a:r>
            <a:r>
              <a:rPr lang="en-GB" altLang="en-US" sz="1800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atrioventricular</a:t>
            </a: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orifice</a:t>
            </a:r>
          </a:p>
          <a:p>
            <a:pPr>
              <a:buFontTx/>
              <a:buNone/>
            </a:pP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(</a:t>
            </a:r>
            <a:r>
              <a:rPr lang="sr-Latn-CS" altLang="en-US" sz="1800" b="1" u="sng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ostim </a:t>
            </a:r>
            <a:r>
              <a:rPr lang="sr-Latn-CS" altLang="en-US" sz="1800" b="1" u="sng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atrioventiculare </a:t>
            </a:r>
            <a:r>
              <a:rPr lang="sr-Latn-CS" altLang="en-US" sz="1800" b="1" u="sng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dextrum</a:t>
            </a:r>
            <a:r>
              <a:rPr lang="en-GB" altLang="en-US" sz="1800" b="1" u="sng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en-US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2 – 3 cm)</a:t>
            </a:r>
            <a:b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this orifice is guarded by:</a:t>
            </a: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valva atrioventricularis dextra</a:t>
            </a:r>
          </a:p>
          <a:p>
            <a:pPr>
              <a:buFontTx/>
              <a:buNone/>
            </a:pP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</a:t>
            </a:r>
            <a:r>
              <a:rPr lang="en-U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valvula tricuspidalis</a:t>
            </a:r>
            <a:r>
              <a:rPr lang="sr-Latn-CS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– </a:t>
            </a:r>
            <a:r>
              <a:rPr lang="en-GB" altLang="en-US" sz="1800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tricuspidal</a:t>
            </a: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valve</a:t>
            </a:r>
            <a:endParaRPr lang="sr-Latn-CS" altLang="en-US" sz="18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it consists of 3 cusps (</a:t>
            </a:r>
            <a:r>
              <a:rPr lang="en-GB" altLang="en-US" sz="1800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cuspis</a:t>
            </a: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  <a:p>
            <a:pPr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Each cusp is connected to corresponding</a:t>
            </a:r>
            <a:b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papillary muscle by fibrous cords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chordae tendineae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sr-Latn-CS" altLang="en-US" sz="1800" dirty="0">
              <a:solidFill>
                <a:schemeClr val="hlink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r>
              <a:rPr lang="sr-Latn-CS" altLang="en-US" sz="1800" dirty="0">
                <a:solidFill>
                  <a:schemeClr val="hlink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GB" altLang="en-US" sz="1800" dirty="0" smtClean="0">
                <a:solidFill>
                  <a:schemeClr val="hlink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GB" sz="1800" dirty="0">
                <a:latin typeface="Book Antiqua" panose="02040602050305030304" pitchFamily="18" charset="0"/>
              </a:rPr>
              <a:t>They close during the start of </a:t>
            </a:r>
            <a:r>
              <a:rPr lang="en-GB" sz="1800" b="1" dirty="0" smtClean="0">
                <a:latin typeface="Book Antiqua" panose="02040602050305030304" pitchFamily="18" charset="0"/>
              </a:rPr>
              <a:t>ventricular</a:t>
            </a:r>
            <a:br>
              <a:rPr lang="en-GB" sz="1800" b="1" dirty="0" smtClean="0">
                <a:latin typeface="Book Antiqua" panose="02040602050305030304" pitchFamily="18" charset="0"/>
              </a:rPr>
            </a:br>
            <a:r>
              <a:rPr lang="en-GB" sz="1800" b="1" dirty="0" smtClean="0">
                <a:latin typeface="Book Antiqua" panose="02040602050305030304" pitchFamily="18" charset="0"/>
              </a:rPr>
              <a:t>  contraction</a:t>
            </a:r>
            <a:r>
              <a:rPr lang="en-GB" sz="1800" dirty="0">
                <a:latin typeface="Book Antiqua" panose="02040602050305030304" pitchFamily="18" charset="0"/>
              </a:rPr>
              <a:t> (systole), producing the first heart sound.</a:t>
            </a:r>
            <a:endParaRPr lang="en-US" altLang="en-US" sz="1800" dirty="0">
              <a:solidFill>
                <a:schemeClr val="hlink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pic>
        <p:nvPicPr>
          <p:cNvPr id="12293" name="Picture 101"/>
          <p:cNvPicPr>
            <a:picLocks noChangeAspect="1" noChangeArrowheads="1"/>
          </p:cNvPicPr>
          <p:nvPr/>
        </p:nvPicPr>
        <p:blipFill>
          <a:blip r:embed="rId3" cstate="print"/>
          <a:srcRect l="35878" t="18571" r="5545" b="45251"/>
          <a:stretch>
            <a:fillRect/>
          </a:stretch>
        </p:blipFill>
        <p:spPr bwMode="auto">
          <a:xfrm>
            <a:off x="3995936" y="4910831"/>
            <a:ext cx="5000625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4"/>
          <p:cNvPicPr>
            <a:picLocks noChangeAspect="1" noChangeArrowheads="1"/>
          </p:cNvPicPr>
          <p:nvPr/>
        </p:nvPicPr>
        <p:blipFill>
          <a:blip r:embed="rId4" cstate="print"/>
          <a:srcRect l="5263" t="4726" r="17105" b="9451"/>
          <a:stretch>
            <a:fillRect/>
          </a:stretch>
        </p:blipFill>
        <p:spPr bwMode="auto">
          <a:xfrm>
            <a:off x="1691763" y="5085184"/>
            <a:ext cx="2106613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188913"/>
            <a:ext cx="8229600" cy="561975"/>
          </a:xfrm>
        </p:spPr>
        <p:txBody>
          <a:bodyPr/>
          <a:lstStyle/>
          <a:p>
            <a:r>
              <a:rPr lang="en-US" altLang="en-US" sz="2800" b="1" dirty="0">
                <a:solidFill>
                  <a:schemeClr val="tx1"/>
                </a:solidFill>
                <a:latin typeface="Book Antiqua" pitchFamily="18" charset="0"/>
              </a:rPr>
              <a:t>RIGHT VENTRICLE(</a:t>
            </a:r>
            <a:r>
              <a:rPr lang="sr-Latn-CS" altLang="en-US" sz="2800" b="1" dirty="0">
                <a:solidFill>
                  <a:schemeClr val="tx1"/>
                </a:solidFill>
                <a:latin typeface="Book Antiqua" pitchFamily="18" charset="0"/>
              </a:rPr>
              <a:t>VENTRICULUS DEXTER</a:t>
            </a:r>
            <a:r>
              <a:rPr lang="en-US" altLang="en-US" sz="2800" b="1" dirty="0">
                <a:solidFill>
                  <a:schemeClr val="tx1"/>
                </a:solidFill>
                <a:latin typeface="Book Antiqua" pitchFamily="18" charset="0"/>
              </a:rPr>
              <a:t>)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908050"/>
            <a:ext cx="5076825" cy="594995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2) </a:t>
            </a:r>
            <a:r>
              <a:rPr lang="en-GB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Pulmonary trunk orifice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 b="1" u="sng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ostium </a:t>
            </a:r>
            <a:r>
              <a:rPr lang="sr-Latn-CS" altLang="en-US" sz="1800" b="1" u="sng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trunci pulmonalis</a:t>
            </a:r>
            <a:r>
              <a:rPr lang="en-U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(25 – 27 mm)</a:t>
            </a:r>
          </a:p>
          <a:p>
            <a:pPr>
              <a:buFontTx/>
              <a:buNone/>
            </a:pP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this 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orifice is guarded by:</a:t>
            </a: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valva trunci pulmonalis</a:t>
            </a:r>
          </a:p>
          <a:p>
            <a:pPr>
              <a:buFontTx/>
              <a:buNone/>
            </a:pP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</a:t>
            </a:r>
            <a:r>
              <a:rPr lang="en-U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GB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(valvula semilunaris)</a:t>
            </a:r>
          </a:p>
          <a:p>
            <a:pPr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it consists of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3 semilunar cusps (</a:t>
            </a:r>
            <a:r>
              <a:rPr lang="en-GB" altLang="en-US" sz="18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valvulae</a:t>
            </a:r>
            <a:r>
              <a:rPr lang="en-GB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semilunares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  <a:p>
            <a:pPr>
              <a:buFontTx/>
              <a:buNone/>
            </a:pP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- </a:t>
            </a:r>
            <a:r>
              <a:rPr lang="en-GB" sz="1800" dirty="0">
                <a:latin typeface="Book Antiqua" panose="02040602050305030304" pitchFamily="18" charset="0"/>
              </a:rPr>
              <a:t>They close at the beginning of </a:t>
            </a:r>
            <a:r>
              <a:rPr lang="en-GB" sz="1800" b="1" dirty="0">
                <a:latin typeface="Book Antiqua" panose="02040602050305030304" pitchFamily="18" charset="0"/>
              </a:rPr>
              <a:t>ventricular relaxation </a:t>
            </a:r>
            <a:r>
              <a:rPr lang="en-GB" sz="1800" dirty="0">
                <a:latin typeface="Book Antiqua" panose="02040602050305030304" pitchFamily="18" charset="0"/>
              </a:rPr>
              <a:t>(diastole), producing the second heart </a:t>
            </a:r>
            <a:r>
              <a:rPr lang="en-GB" sz="1800" dirty="0" smtClean="0">
                <a:latin typeface="Book Antiqua" panose="02040602050305030304" pitchFamily="18" charset="0"/>
              </a:rPr>
              <a:t>sounds, </a:t>
            </a:r>
            <a:r>
              <a:rPr lang="en-GB" sz="1800" dirty="0">
                <a:latin typeface="Book Antiqua" panose="02040602050305030304" pitchFamily="18" charset="0"/>
              </a:rPr>
              <a:t>and control blood outflow from heart to </a:t>
            </a:r>
            <a:r>
              <a:rPr lang="en-GB" sz="1800" dirty="0" smtClean="0">
                <a:latin typeface="Book Antiqua" panose="02040602050305030304" pitchFamily="18" charset="0"/>
              </a:rPr>
              <a:t>pulmonary trunk</a:t>
            </a:r>
            <a:endParaRPr lang="en-U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2" cstate="print"/>
          <a:srcRect l="53571" t="22285" r="23221" b="36288"/>
          <a:stretch>
            <a:fillRect/>
          </a:stretch>
        </p:blipFill>
        <p:spPr bwMode="auto">
          <a:xfrm>
            <a:off x="2538412" y="4221864"/>
            <a:ext cx="2308372" cy="2576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00625" y="4949825"/>
            <a:ext cx="3554413" cy="1908175"/>
          </a:xfrm>
          <a:noFill/>
          <a:ln/>
        </p:spPr>
      </p:pic>
      <p:pic>
        <p:nvPicPr>
          <p:cNvPr id="13318" name="Picture 2"/>
          <p:cNvPicPr>
            <a:picLocks noChangeAspect="1" noChangeArrowheads="1"/>
          </p:cNvPicPr>
          <p:nvPr/>
        </p:nvPicPr>
        <p:blipFill>
          <a:blip r:embed="rId4" cstate="print">
            <a:lum bright="-12000" contrast="24000"/>
          </a:blip>
          <a:srcRect l="21831" t="27068" r="31477" b="8022"/>
          <a:stretch>
            <a:fillRect/>
          </a:stretch>
        </p:blipFill>
        <p:spPr bwMode="auto">
          <a:xfrm>
            <a:off x="5000625" y="928688"/>
            <a:ext cx="3643313" cy="379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500063" y="142875"/>
            <a:ext cx="8229600" cy="777875"/>
          </a:xfrm>
        </p:spPr>
        <p:txBody>
          <a:bodyPr/>
          <a:lstStyle/>
          <a:p>
            <a:r>
              <a:rPr lang="en-US" altLang="en-US" sz="2800" dirty="0" smtClean="0">
                <a:solidFill>
                  <a:schemeClr val="tx1"/>
                </a:solidFill>
                <a:latin typeface="Book Antiqua" pitchFamily="18" charset="0"/>
              </a:rPr>
              <a:t>LEFT ATRIUM (</a:t>
            </a:r>
            <a:r>
              <a:rPr lang="sr-Latn-CS" altLang="en-US" sz="2800" dirty="0">
                <a:solidFill>
                  <a:schemeClr val="tx1"/>
                </a:solidFill>
                <a:latin typeface="Book Antiqua" pitchFamily="18" charset="0"/>
              </a:rPr>
              <a:t>ATRIUM SINISTRUM</a:t>
            </a:r>
            <a:r>
              <a:rPr lang="en-US" altLang="en-US" sz="2800" dirty="0">
                <a:solidFill>
                  <a:schemeClr val="tx1"/>
                </a:solidFill>
                <a:latin typeface="Book Antiqua" pitchFamily="18" charset="0"/>
              </a:rPr>
              <a:t>)</a:t>
            </a:r>
            <a:endParaRPr lang="sr-Latn-CS" altLang="en-US" sz="2800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4339" name="Rectangle 8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357313"/>
            <a:ext cx="9144000" cy="53276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sr-Latn-CS" altLang="en-US" sz="18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-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lateral and superior wall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auricula sinistra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(left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auricle)</a:t>
            </a: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-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medial wall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  septum interatriale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  fossa ovalis (valvula foraminis ovalis)</a:t>
            </a:r>
          </a:p>
          <a:p>
            <a:pPr>
              <a:lnSpc>
                <a:spcPct val="90000"/>
              </a:lnSpc>
              <a:buFontTx/>
              <a:buNone/>
            </a:pP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-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posterior wall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  </a:t>
            </a:r>
            <a:r>
              <a:rPr lang="en-GB" altLang="en-US" sz="1800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ostia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4 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vv.pulmonales</a:t>
            </a:r>
            <a:endParaRPr lang="en-GB" altLang="en-US" sz="1800" dirty="0" smtClean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(orifices of 4 pulmonary veins)</a:t>
            </a: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-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inferior and anterior wall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  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left </a:t>
            </a:r>
            <a:r>
              <a:rPr lang="en-GB" altLang="en-US" sz="1800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atrioventricukar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orifice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(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ostium 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atrioventriculare 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sinistrum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with</a:t>
            </a: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   (valva atrioventricularis sinistra </a:t>
            </a:r>
            <a:b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s. valvula bicuspidalis s. mitralis)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2000" dirty="0"/>
              <a:t>		</a:t>
            </a:r>
            <a:endParaRPr lang="en-US" altLang="en-US" sz="2000" dirty="0"/>
          </a:p>
        </p:txBody>
      </p:sp>
      <p:pic>
        <p:nvPicPr>
          <p:cNvPr id="14340" name="Picture 6"/>
          <p:cNvPicPr>
            <a:picLocks noChangeAspect="1" noChangeArrowheads="1"/>
          </p:cNvPicPr>
          <p:nvPr/>
        </p:nvPicPr>
        <p:blipFill>
          <a:blip r:embed="rId2" cstate="print"/>
          <a:srcRect l="28711" t="11250" r="27344" b="5312"/>
          <a:stretch>
            <a:fillRect/>
          </a:stretch>
        </p:blipFill>
        <p:spPr bwMode="auto">
          <a:xfrm>
            <a:off x="4643438" y="1285875"/>
            <a:ext cx="4286250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188913"/>
            <a:ext cx="8229600" cy="561975"/>
          </a:xfrm>
        </p:spPr>
        <p:txBody>
          <a:bodyPr/>
          <a:lstStyle/>
          <a:p>
            <a:r>
              <a:rPr lang="en-US" altLang="en-US" sz="2800" b="1" dirty="0" smtClean="0">
                <a:solidFill>
                  <a:schemeClr val="tx1"/>
                </a:solidFill>
                <a:latin typeface="Book Antiqua" pitchFamily="18" charset="0"/>
              </a:rPr>
              <a:t>LEFT VENTRICLE (</a:t>
            </a:r>
            <a:r>
              <a:rPr lang="sr-Latn-CS" altLang="en-US" sz="2800" b="1" dirty="0">
                <a:solidFill>
                  <a:schemeClr val="tx1"/>
                </a:solidFill>
                <a:latin typeface="Book Antiqua" pitchFamily="18" charset="0"/>
              </a:rPr>
              <a:t>VENTRICULUS SINISTER</a:t>
            </a:r>
            <a:r>
              <a:rPr lang="en-US" altLang="en-US" sz="2800" b="1" dirty="0">
                <a:solidFill>
                  <a:schemeClr val="tx1"/>
                </a:solidFill>
                <a:latin typeface="Book Antiqua" pitchFamily="18" charset="0"/>
              </a:rPr>
              <a:t>)</a:t>
            </a:r>
            <a:endParaRPr lang="sr-Latn-CS" altLang="en-US" sz="2800" b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5363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42875" y="908050"/>
            <a:ext cx="5715000" cy="59499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The largest chamber of the heart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V = 60 – 100 ml</a:t>
            </a:r>
            <a:b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Cone-shaped with base oriented backward and</a:t>
            </a:r>
            <a:b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upward</a:t>
            </a: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Apex of the heart is the part of left ventricle</a:t>
            </a: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GB" sz="1800" dirty="0" smtClean="0">
                <a:latin typeface="Book Antiqua" panose="02040602050305030304" pitchFamily="18" charset="0"/>
              </a:rPr>
              <a:t>The </a:t>
            </a:r>
            <a:r>
              <a:rPr lang="en-GB" sz="1800" dirty="0">
                <a:latin typeface="Book Antiqua" panose="02040602050305030304" pitchFamily="18" charset="0"/>
              </a:rPr>
              <a:t>interior of </a:t>
            </a:r>
            <a:r>
              <a:rPr lang="en-GB" sz="1800" dirty="0" smtClean="0">
                <a:latin typeface="Book Antiqua" panose="02040602050305030304" pitchFamily="18" charset="0"/>
              </a:rPr>
              <a:t>the left </a:t>
            </a:r>
            <a:r>
              <a:rPr lang="en-GB" sz="1800" dirty="0" smtClean="0">
                <a:latin typeface="Book Antiqua" panose="02040602050305030304" pitchFamily="18" charset="0"/>
              </a:rPr>
              <a:t>ventricle </a:t>
            </a:r>
            <a:r>
              <a:rPr lang="en-GB" sz="1800" dirty="0">
                <a:latin typeface="Book Antiqua" panose="02040602050305030304" pitchFamily="18" charset="0"/>
              </a:rPr>
              <a:t>is covered by a series of irregular muscular elevations, called </a:t>
            </a:r>
            <a:r>
              <a:rPr lang="en-GB" sz="1800" b="1" dirty="0">
                <a:latin typeface="Book Antiqua" panose="02040602050305030304" pitchFamily="18" charset="0"/>
              </a:rPr>
              <a:t>trabeculae </a:t>
            </a:r>
            <a:r>
              <a:rPr lang="en-GB" sz="1800" b="1" dirty="0" err="1">
                <a:latin typeface="Book Antiqua" panose="02040602050305030304" pitchFamily="18" charset="0"/>
              </a:rPr>
              <a:t>carnae</a:t>
            </a:r>
            <a:r>
              <a:rPr lang="en-GB" sz="1800" dirty="0"/>
              <a:t>. </a:t>
            </a:r>
            <a:endParaRPr lang="sr-Latn-CS" altLang="en-US" sz="18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Cyrl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special muscles of the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left ventricle 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walls</a:t>
            </a:r>
            <a:b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are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Cyrl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mm.papillares</a:t>
            </a:r>
            <a:r>
              <a:rPr lang="en-U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(2)</a:t>
            </a:r>
            <a:endParaRPr lang="sr-Latn-CS" altLang="en-US" sz="18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sr-Latn-CS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m. papillaris anterior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sr-Latn-CS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m. papillaris posterior</a:t>
            </a:r>
          </a:p>
          <a:p>
            <a:pPr>
              <a:lnSpc>
                <a:spcPct val="90000"/>
              </a:lnSpc>
              <a:buFontTx/>
              <a:buNone/>
            </a:pPr>
            <a:endParaRPr lang="sr-Latn-CS" altLang="en-US" sz="1800" b="1" dirty="0">
              <a:solidFill>
                <a:srgbClr val="FFFF66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The </a:t>
            </a:r>
            <a:r>
              <a:rPr lang="en-GB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base of </a:t>
            </a: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left ventricle contains two </a:t>
            </a:r>
            <a:r>
              <a:rPr lang="en-GB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orifices</a:t>
            </a: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 </a:t>
            </a:r>
            <a:endParaRPr lang="en-GB" altLang="en-US" sz="1800" b="1" dirty="0" smtClean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</a:p>
          <a:p>
            <a:pPr>
              <a:lnSpc>
                <a:spcPct val="80000"/>
              </a:lnSpc>
              <a:buFontTx/>
              <a:buAutoNum type="arabicParenR"/>
            </a:pP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Left </a:t>
            </a:r>
            <a:r>
              <a:rPr lang="en-GB" altLang="en-US" sz="18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atrioventricular</a:t>
            </a:r>
            <a:r>
              <a:rPr lang="en-GB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orifice</a:t>
            </a: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sr-Latn-CS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ostim </a:t>
            </a: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atrioventiculare </a:t>
            </a:r>
            <a:r>
              <a:rPr lang="en-GB" altLang="en-US" sz="18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sinis</a:t>
            </a:r>
            <a:r>
              <a:rPr lang="sr-Latn-CS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trum</a:t>
            </a: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sr-Latn-CS" altLang="en-US" sz="18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2)   </a:t>
            </a:r>
            <a:r>
              <a:rPr lang="en-US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Aortic orifice</a:t>
            </a:r>
            <a:br>
              <a:rPr lang="en-US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sr-Latn-CS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ostium </a:t>
            </a: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aortae)</a:t>
            </a:r>
            <a:r>
              <a:rPr lang="sr-Latn-CS" altLang="en-US" sz="1800" b="1" dirty="0">
                <a:solidFill>
                  <a:srgbClr val="FFFF66"/>
                </a:solidFill>
              </a:rPr>
              <a:t/>
            </a:r>
            <a:br>
              <a:rPr lang="sr-Latn-CS" altLang="en-US" sz="1800" b="1" dirty="0">
                <a:solidFill>
                  <a:srgbClr val="FFFF66"/>
                </a:solidFill>
              </a:rPr>
            </a:br>
            <a:r>
              <a:rPr lang="sr-Latn-CS" altLang="en-US" sz="1800" b="1" dirty="0">
                <a:solidFill>
                  <a:srgbClr val="FFFF66"/>
                </a:solidFill>
              </a:rPr>
              <a:t>	</a:t>
            </a:r>
            <a:endParaRPr lang="en-US" altLang="en-US" sz="1800" dirty="0">
              <a:solidFill>
                <a:schemeClr val="hlink"/>
              </a:solidFill>
            </a:endParaRPr>
          </a:p>
        </p:txBody>
      </p:sp>
      <p:pic>
        <p:nvPicPr>
          <p:cNvPr id="15364" name="Picture 6"/>
          <p:cNvPicPr>
            <a:picLocks noChangeAspect="1" noChangeArrowheads="1"/>
          </p:cNvPicPr>
          <p:nvPr/>
        </p:nvPicPr>
        <p:blipFill>
          <a:blip r:embed="rId2" cstate="print"/>
          <a:srcRect l="28711" t="11250" r="27344" b="5312"/>
          <a:stretch>
            <a:fillRect/>
          </a:stretch>
        </p:blipFill>
        <p:spPr bwMode="auto">
          <a:xfrm>
            <a:off x="5661025" y="1500188"/>
            <a:ext cx="3482975" cy="413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188913"/>
            <a:ext cx="8229600" cy="561975"/>
          </a:xfrm>
        </p:spPr>
        <p:txBody>
          <a:bodyPr/>
          <a:lstStyle/>
          <a:p>
            <a:r>
              <a:rPr lang="en-US" altLang="en-US" sz="2800" b="1" dirty="0" smtClean="0">
                <a:solidFill>
                  <a:schemeClr val="tx1"/>
                </a:solidFill>
                <a:latin typeface="Book Antiqua" pitchFamily="18" charset="0"/>
              </a:rPr>
              <a:t>LEFT VENTRICLE (</a:t>
            </a:r>
            <a:r>
              <a:rPr lang="sr-Latn-CS" altLang="en-US" sz="2800" b="1" dirty="0">
                <a:solidFill>
                  <a:schemeClr val="tx1"/>
                </a:solidFill>
                <a:latin typeface="Book Antiqua" pitchFamily="18" charset="0"/>
              </a:rPr>
              <a:t>VENTRICULUS SINISTER</a:t>
            </a:r>
            <a:r>
              <a:rPr lang="en-US" altLang="en-US" sz="2800" b="1" dirty="0">
                <a:solidFill>
                  <a:schemeClr val="tx1"/>
                </a:solidFill>
                <a:latin typeface="Book Antiqua" pitchFamily="18" charset="0"/>
              </a:rPr>
              <a:t>)</a:t>
            </a:r>
          </a:p>
        </p:txBody>
      </p:sp>
      <p:sp>
        <p:nvSpPr>
          <p:cNvPr id="16387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1438" y="692150"/>
            <a:ext cx="5726112" cy="5949950"/>
          </a:xfrm>
        </p:spPr>
        <p:txBody>
          <a:bodyPr/>
          <a:lstStyle/>
          <a:p>
            <a:pPr>
              <a:buFontTx/>
              <a:buNone/>
            </a:pPr>
            <a:endParaRPr lang="sr-Latn-CS" altLang="en-US" sz="18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r>
              <a:rPr lang="en-GB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1) </a:t>
            </a: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Left </a:t>
            </a:r>
            <a:r>
              <a:rPr lang="en-GB" altLang="en-US" sz="1800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atrioventricular</a:t>
            </a: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orifice</a:t>
            </a:r>
            <a:b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 b="1" u="sng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ostim </a:t>
            </a:r>
            <a:r>
              <a:rPr lang="sr-Latn-CS" altLang="en-US" sz="1800" b="1" u="sng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atrioventiculare sinistrum</a:t>
            </a:r>
            <a:r>
              <a:rPr lang="en-GB" altLang="en-US" sz="1800" b="1" u="sng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(35 – 40 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mm)</a:t>
            </a: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this orifice is guarded by:</a:t>
            </a: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valva atrioventricularis sinistra</a:t>
            </a:r>
          </a:p>
          <a:p>
            <a:pPr>
              <a:buFontTx/>
              <a:buNone/>
            </a:pP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en-GB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</a:t>
            </a:r>
            <a:r>
              <a:rPr lang="sr-Latn-CS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valvula </a:t>
            </a:r>
            <a:r>
              <a:rPr lang="sr-Latn-CS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bicuspidalis</a:t>
            </a: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s. </a:t>
            </a:r>
            <a:r>
              <a:rPr lang="en-GB" altLang="en-US" sz="1800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mitralis</a:t>
            </a:r>
            <a:r>
              <a:rPr lang="sr-Latn-CS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– </a:t>
            </a:r>
            <a:b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en-GB" altLang="en-US" sz="1800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bicuspidal</a:t>
            </a: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s. mitral valve</a:t>
            </a:r>
            <a:endParaRPr lang="sr-Latn-CS" altLang="en-US" sz="18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it consists of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2 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cusps (</a:t>
            </a:r>
            <a:r>
              <a:rPr lang="en-GB" altLang="en-US" sz="18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cuspis</a:t>
            </a:r>
            <a:r>
              <a:rPr lang="en-GB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  <a:p>
            <a:pPr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Each cusp is connected to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corresponding</a:t>
            </a:r>
            <a:b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papillary 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muscle by fibrous cords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sr-Latn-CS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chordae</a:t>
            </a: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r>
              <a:rPr lang="sr-Latn-CS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tendineae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sr-Latn-CS" altLang="en-US" sz="1800" dirty="0">
              <a:solidFill>
                <a:schemeClr val="hlink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r>
              <a:rPr lang="sr-Latn-CS" altLang="en-US" sz="1800" dirty="0">
                <a:solidFill>
                  <a:schemeClr val="hlink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GB" altLang="en-US" sz="1800" dirty="0">
                <a:solidFill>
                  <a:schemeClr val="hlink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GB" sz="1800" dirty="0">
                <a:latin typeface="Book Antiqua" panose="02040602050305030304" pitchFamily="18" charset="0"/>
              </a:rPr>
              <a:t>They close during the start of </a:t>
            </a:r>
            <a:r>
              <a:rPr lang="en-GB" sz="1800" b="1" dirty="0">
                <a:latin typeface="Book Antiqua" panose="02040602050305030304" pitchFamily="18" charset="0"/>
              </a:rPr>
              <a:t>ventricular</a:t>
            </a:r>
            <a:br>
              <a:rPr lang="en-GB" sz="1800" b="1" dirty="0">
                <a:latin typeface="Book Antiqua" panose="02040602050305030304" pitchFamily="18" charset="0"/>
              </a:rPr>
            </a:br>
            <a:r>
              <a:rPr lang="en-GB" sz="1800" b="1" dirty="0">
                <a:latin typeface="Book Antiqua" panose="02040602050305030304" pitchFamily="18" charset="0"/>
              </a:rPr>
              <a:t>  contraction</a:t>
            </a:r>
            <a:r>
              <a:rPr lang="en-GB" sz="1800" dirty="0">
                <a:latin typeface="Book Antiqua" panose="02040602050305030304" pitchFamily="18" charset="0"/>
              </a:rPr>
              <a:t> (systole), producing the first </a:t>
            </a:r>
            <a:r>
              <a:rPr lang="en-GB" sz="1800" dirty="0" smtClean="0">
                <a:latin typeface="Book Antiqua" panose="02040602050305030304" pitchFamily="18" charset="0"/>
              </a:rPr>
              <a:t/>
            </a:r>
            <a:br>
              <a:rPr lang="en-GB" sz="1800" dirty="0" smtClean="0">
                <a:latin typeface="Book Antiqua" panose="02040602050305030304" pitchFamily="18" charset="0"/>
              </a:rPr>
            </a:br>
            <a:r>
              <a:rPr lang="en-GB" sz="1800" dirty="0" smtClean="0">
                <a:latin typeface="Book Antiqua" panose="02040602050305030304" pitchFamily="18" charset="0"/>
              </a:rPr>
              <a:t>  heart </a:t>
            </a:r>
            <a:r>
              <a:rPr lang="en-GB" sz="1800" dirty="0">
                <a:latin typeface="Book Antiqua" panose="02040602050305030304" pitchFamily="18" charset="0"/>
              </a:rPr>
              <a:t>sound.</a:t>
            </a:r>
            <a:endParaRPr lang="en-US" altLang="en-US" sz="1800" dirty="0">
              <a:solidFill>
                <a:schemeClr val="hlink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pic>
        <p:nvPicPr>
          <p:cNvPr id="16388" name="Picture 43"/>
          <p:cNvPicPr>
            <a:picLocks noChangeAspect="1" noChangeArrowheads="1"/>
          </p:cNvPicPr>
          <p:nvPr/>
        </p:nvPicPr>
        <p:blipFill>
          <a:blip r:embed="rId2" cstate="print"/>
          <a:srcRect l="21400" t="20168" r="33678" b="22540"/>
          <a:stretch>
            <a:fillRect/>
          </a:stretch>
        </p:blipFill>
        <p:spPr bwMode="auto">
          <a:xfrm>
            <a:off x="5046998" y="1628800"/>
            <a:ext cx="410845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101"/>
          <p:cNvPicPr>
            <a:picLocks noChangeAspect="1" noChangeArrowheads="1"/>
          </p:cNvPicPr>
          <p:nvPr/>
        </p:nvPicPr>
        <p:blipFill>
          <a:blip r:embed="rId3" cstate="print"/>
          <a:srcRect l="31229" t="56088" r="6847" b="8000"/>
          <a:stretch>
            <a:fillRect/>
          </a:stretch>
        </p:blipFill>
        <p:spPr bwMode="auto">
          <a:xfrm>
            <a:off x="3857625" y="4786313"/>
            <a:ext cx="528637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188913"/>
            <a:ext cx="8229600" cy="561975"/>
          </a:xfrm>
        </p:spPr>
        <p:txBody>
          <a:bodyPr/>
          <a:lstStyle/>
          <a:p>
            <a:r>
              <a:rPr lang="en-US" altLang="en-US" sz="2800" b="1" dirty="0" smtClean="0">
                <a:solidFill>
                  <a:schemeClr val="tx1"/>
                </a:solidFill>
                <a:latin typeface="Book Antiqua" pitchFamily="18" charset="0"/>
              </a:rPr>
              <a:t>LEFT VENTRICLE (</a:t>
            </a:r>
            <a:r>
              <a:rPr lang="sr-Latn-CS" altLang="en-US" sz="2800" b="1" dirty="0">
                <a:solidFill>
                  <a:schemeClr val="tx1"/>
                </a:solidFill>
                <a:latin typeface="Book Antiqua" pitchFamily="18" charset="0"/>
              </a:rPr>
              <a:t>VENTRICULUS SINISTER</a:t>
            </a:r>
            <a:r>
              <a:rPr lang="en-US" altLang="en-US" sz="2800" b="1" dirty="0">
                <a:solidFill>
                  <a:schemeClr val="tx1"/>
                </a:solidFill>
                <a:latin typeface="Book Antiqua" pitchFamily="18" charset="0"/>
              </a:rPr>
              <a:t>)</a:t>
            </a:r>
          </a:p>
        </p:txBody>
      </p:sp>
      <p:sp>
        <p:nvSpPr>
          <p:cNvPr id="17411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44463" y="620713"/>
            <a:ext cx="5148262" cy="5949950"/>
          </a:xfrm>
        </p:spPr>
        <p:txBody>
          <a:bodyPr/>
          <a:lstStyle/>
          <a:p>
            <a:pPr>
              <a:buFontTx/>
              <a:buNone/>
            </a:pPr>
            <a:endParaRPr lang="sr-Latn-CS" altLang="en-US" sz="1600" dirty="0">
              <a:solidFill>
                <a:schemeClr val="hlink"/>
              </a:solidFill>
            </a:endParaRPr>
          </a:p>
          <a:p>
            <a:pPr>
              <a:buFontTx/>
              <a:buNone/>
            </a:pP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2)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Aortic orifice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 b="1" u="sng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ostium </a:t>
            </a:r>
            <a:r>
              <a:rPr lang="sr-Latn-CS" altLang="en-US" sz="1800" b="1" u="sng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aortae</a:t>
            </a:r>
          </a:p>
          <a:p>
            <a:pPr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(20 – 25 mm)</a:t>
            </a:r>
          </a:p>
          <a:p>
            <a:pPr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this orifice is guarded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by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valva trunci </a:t>
            </a:r>
            <a:r>
              <a:rPr lang="en-GB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aortae</a:t>
            </a:r>
            <a:endParaRPr lang="sr-Latn-CS" altLang="en-US" sz="18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		(valvula semilunaris)</a:t>
            </a:r>
          </a:p>
          <a:p>
            <a:pPr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it consists of 3 semilunar cusps (</a:t>
            </a:r>
            <a:r>
              <a:rPr lang="en-GB" altLang="en-US" sz="18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valvulae</a:t>
            </a:r>
            <a:r>
              <a:rPr lang="en-GB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semilunares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  <a:p>
            <a:pPr>
              <a:buFontTx/>
              <a:buNone/>
            </a:pP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- </a:t>
            </a:r>
            <a:r>
              <a:rPr lang="en-GB" sz="1800" dirty="0">
                <a:latin typeface="Book Antiqua" panose="02040602050305030304" pitchFamily="18" charset="0"/>
              </a:rPr>
              <a:t>They close at the beginning of </a:t>
            </a:r>
            <a:r>
              <a:rPr lang="en-GB" sz="1800" b="1" dirty="0">
                <a:latin typeface="Book Antiqua" panose="02040602050305030304" pitchFamily="18" charset="0"/>
              </a:rPr>
              <a:t>ventricular relaxation </a:t>
            </a:r>
            <a:r>
              <a:rPr lang="en-GB" sz="1800" dirty="0">
                <a:latin typeface="Book Antiqua" panose="02040602050305030304" pitchFamily="18" charset="0"/>
              </a:rPr>
              <a:t>(diastole), producing the second heart </a:t>
            </a:r>
            <a:r>
              <a:rPr lang="en-GB" sz="1800" dirty="0" smtClean="0">
                <a:latin typeface="Book Antiqua" panose="02040602050305030304" pitchFamily="18" charset="0"/>
              </a:rPr>
              <a:t>sounds, and control blood outflow from heart to aorta</a:t>
            </a:r>
            <a:endParaRPr lang="en-U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pic>
        <p:nvPicPr>
          <p:cNvPr id="17412" name="Picture 43"/>
          <p:cNvPicPr>
            <a:picLocks noChangeAspect="1" noChangeArrowheads="1"/>
          </p:cNvPicPr>
          <p:nvPr/>
        </p:nvPicPr>
        <p:blipFill>
          <a:blip r:embed="rId2" cstate="print"/>
          <a:srcRect l="21400" t="20168" r="33678" b="22540"/>
          <a:stretch>
            <a:fillRect/>
          </a:stretch>
        </p:blipFill>
        <p:spPr bwMode="auto">
          <a:xfrm>
            <a:off x="6405563" y="854075"/>
            <a:ext cx="2738437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98"/>
          <p:cNvPicPr>
            <a:picLocks noChangeAspect="1" noChangeArrowheads="1"/>
          </p:cNvPicPr>
          <p:nvPr/>
        </p:nvPicPr>
        <p:blipFill>
          <a:blip r:embed="rId3" cstate="print"/>
          <a:srcRect l="25734" t="61700" r="2650" b="7681"/>
          <a:stretch>
            <a:fillRect/>
          </a:stretch>
        </p:blipFill>
        <p:spPr bwMode="auto">
          <a:xfrm>
            <a:off x="785813" y="4757738"/>
            <a:ext cx="7858125" cy="210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581650" y="3068638"/>
            <a:ext cx="3552825" cy="1908175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190500"/>
            <a:ext cx="8280400" cy="719138"/>
          </a:xfrm>
        </p:spPr>
        <p:txBody>
          <a:bodyPr/>
          <a:lstStyle/>
          <a:p>
            <a:r>
              <a:rPr lang="en-GB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ARTERIAL VASCULATURE OF THE HEART</a:t>
            </a:r>
            <a:r>
              <a:rPr lang="sr-Latn-CS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sr-Cyrl-CS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аа</a:t>
            </a:r>
            <a:r>
              <a:rPr lang="sr-Latn-CS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coronariae)</a:t>
            </a:r>
            <a:endParaRPr lang="en-US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pic>
        <p:nvPicPr>
          <p:cNvPr id="18435" name="Picture 6"/>
          <p:cNvPicPr>
            <a:picLocks noGrp="1" noChangeArrowheads="1"/>
          </p:cNvPicPr>
          <p:nvPr>
            <p:ph type="body" sz="half" idx="4294967295"/>
          </p:nvPr>
        </p:nvPicPr>
        <p:blipFill>
          <a:blip r:embed="rId2" cstate="print">
            <a:lum bright="-24000" contrast="42000"/>
          </a:blip>
          <a:srcRect l="12845" t="27953" r="12106" b="7333"/>
          <a:stretch>
            <a:fillRect/>
          </a:stretch>
        </p:blipFill>
        <p:spPr>
          <a:xfrm>
            <a:off x="4678363" y="928688"/>
            <a:ext cx="4465637" cy="3076575"/>
          </a:xfrm>
          <a:noFill/>
          <a:ln/>
        </p:spPr>
      </p:pic>
      <p:pic>
        <p:nvPicPr>
          <p:cNvPr id="18436" name="Picture 7"/>
          <p:cNvPicPr>
            <a:picLocks noChangeAspect="1" noChangeArrowheads="1"/>
          </p:cNvPicPr>
          <p:nvPr/>
        </p:nvPicPr>
        <p:blipFill>
          <a:blip r:embed="rId3" cstate="print">
            <a:lum bright="-12000" contrast="36000"/>
          </a:blip>
          <a:srcRect l="14542" t="27461" r="14284" b="8022"/>
          <a:stretch>
            <a:fillRect/>
          </a:stretch>
        </p:blipFill>
        <p:spPr bwMode="auto">
          <a:xfrm>
            <a:off x="4716463" y="4032250"/>
            <a:ext cx="4146550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Rectangle 4"/>
          <p:cNvSpPr>
            <a:spLocks noGrp="1" noChangeArrowheads="1"/>
          </p:cNvSpPr>
          <p:nvPr/>
        </p:nvSpPr>
        <p:spPr bwMode="auto">
          <a:xfrm>
            <a:off x="36513" y="693738"/>
            <a:ext cx="5761037" cy="5615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None/>
            </a:pPr>
            <a:endParaRPr lang="sr-Latn-CS" altLang="en-US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endParaRPr lang="en-US" altLang="en-US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endParaRPr lang="en-US" altLang="en-US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sz="20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a. </a:t>
            </a:r>
            <a:r>
              <a:rPr lang="en-GB" altLang="en-US" sz="20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coronaria</a:t>
            </a:r>
            <a:r>
              <a:rPr lang="en-GB" altLang="en-US" sz="20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2000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dextra</a:t>
            </a:r>
            <a:r>
              <a:rPr lang="en-GB" altLang="en-US" sz="20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sz="20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20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(right coronary artery)</a:t>
            </a:r>
            <a:endParaRPr lang="en-GB" altLang="en-US" sz="20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endParaRPr lang="en-GB" altLang="en-US" sz="20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GB" altLang="en-US" sz="20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a. </a:t>
            </a:r>
            <a:r>
              <a:rPr lang="en-GB" altLang="en-US" sz="20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coronaria</a:t>
            </a:r>
            <a:r>
              <a:rPr lang="en-GB" altLang="en-US" sz="20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2000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sinistra</a:t>
            </a:r>
            <a:r>
              <a:rPr lang="en-GB" altLang="en-US" sz="20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sz="20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20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</a:t>
            </a:r>
            <a:r>
              <a:rPr lang="en-GB" altLang="en-US" sz="20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(left </a:t>
            </a:r>
            <a:r>
              <a:rPr lang="en-GB" altLang="en-US" sz="20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coronary artery)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endParaRPr lang="en-GB" altLang="en-US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They are the branches of initial, dilated part of</a:t>
            </a:r>
            <a:endParaRPr lang="en-US" altLang="en-US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aorta </a:t>
            </a:r>
            <a:r>
              <a:rPr lang="en-GB" altLang="en-US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ascendens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</a:t>
            </a:r>
            <a:r>
              <a:rPr lang="en-GB" altLang="en-US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bulbus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aortae </a:t>
            </a:r>
            <a:r>
              <a:rPr lang="en-GB" altLang="en-US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ascendens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b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endParaRPr lang="en-GB" altLang="en-US" dirty="0" smtClean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sz="1600" dirty="0" smtClean="0">
                <a:solidFill>
                  <a:schemeClr val="hlink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Atherosclerosis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sz="1600" dirty="0" smtClean="0">
                <a:solidFill>
                  <a:schemeClr val="hlink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Angina pectoris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sz="1600" dirty="0" smtClean="0">
                <a:solidFill>
                  <a:schemeClr val="hlink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sz="1600" dirty="0" smtClean="0">
                <a:solidFill>
                  <a:schemeClr val="hlink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Myocardial infarction</a:t>
            </a:r>
            <a:endParaRPr lang="sr-Latn-CS" altLang="en-US" sz="1600" dirty="0">
              <a:solidFill>
                <a:schemeClr val="hlink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850900"/>
          </a:xfrm>
        </p:spPr>
        <p:txBody>
          <a:bodyPr/>
          <a:lstStyle/>
          <a:p>
            <a:r>
              <a:rPr lang="en-GB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VEINS OF THE HEART</a:t>
            </a:r>
            <a:r>
              <a:rPr lang="sr-Latn-CS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(venae cordis)</a:t>
            </a:r>
            <a:endParaRPr lang="en-US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195388"/>
            <a:ext cx="9144000" cy="4826000"/>
          </a:xfrm>
        </p:spPr>
        <p:txBody>
          <a:bodyPr/>
          <a:lstStyle/>
          <a:p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SUPERFICIAL VEINS OF THE HEART</a:t>
            </a:r>
            <a:endParaRPr lang="sr-Cyrl-CS" altLang="en-US" sz="18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r>
              <a:rPr lang="sr-Latn-CS" altLang="en-US" sz="2000" b="1" dirty="0"/>
              <a:t>	</a:t>
            </a:r>
          </a:p>
          <a:p>
            <a:pPr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dense venous network below </a:t>
            </a:r>
            <a:r>
              <a:rPr lang="en-GB" altLang="en-US" sz="1800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epicardium</a:t>
            </a:r>
            <a:endParaRPr lang="en-GB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the biggest superficial vein of the heart is coronary sinus</a:t>
            </a:r>
            <a:b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(</a:t>
            </a: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sinus coronarius</a:t>
            </a:r>
            <a:r>
              <a:rPr lang="en-US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, which drains into the right auricular,</a:t>
            </a:r>
            <a:b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through the orifice located on the inferior atrial wall</a:t>
            </a:r>
            <a:endParaRPr lang="en-U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DEEP VEINS OF THE HEART</a:t>
            </a:r>
            <a:endParaRPr lang="sr-Latn-CS" altLang="en-US" sz="18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</a:p>
          <a:p>
            <a:pPr>
              <a:buFontTx/>
              <a:buNone/>
            </a:pP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vv. cardiacae minimae</a:t>
            </a:r>
            <a:b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located deep, in the myocardium, and drains into the</a:t>
            </a:r>
            <a:b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right atrium directly</a:t>
            </a:r>
            <a:endParaRPr lang="en-U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print">
            <a:lum bright="-24000" contrast="42000"/>
          </a:blip>
          <a:srcRect l="28716" t="27953" r="26057" b="7333"/>
          <a:stretch>
            <a:fillRect/>
          </a:stretch>
        </p:blipFill>
        <p:spPr bwMode="auto">
          <a:xfrm>
            <a:off x="6588125" y="476250"/>
            <a:ext cx="2278063" cy="283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3" cstate="print">
            <a:lum bright="-12000" contrast="36000"/>
          </a:blip>
          <a:srcRect l="30728" t="27461" r="30960" b="8022"/>
          <a:stretch>
            <a:fillRect/>
          </a:stretch>
        </p:blipFill>
        <p:spPr bwMode="auto">
          <a:xfrm>
            <a:off x="6588125" y="3716338"/>
            <a:ext cx="2232025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/>
          <p:cNvPicPr>
            <a:picLocks noChangeAspect="1" noChangeArrowheads="1"/>
          </p:cNvPicPr>
          <p:nvPr/>
        </p:nvPicPr>
        <p:blipFill>
          <a:blip r:embed="rId3" cstate="print">
            <a:lum bright="-12000" contrast="30000"/>
          </a:blip>
          <a:srcRect l="19710" t="27068" r="21149" b="4430"/>
          <a:stretch>
            <a:fillRect/>
          </a:stretch>
        </p:blipFill>
        <p:spPr bwMode="auto">
          <a:xfrm>
            <a:off x="4354513" y="2489200"/>
            <a:ext cx="4614862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5"/>
          <p:cNvSpPr>
            <a:spLocks noChangeArrowheads="1"/>
          </p:cNvSpPr>
          <p:nvPr/>
        </p:nvSpPr>
        <p:spPr bwMode="auto">
          <a:xfrm>
            <a:off x="1585482" y="111116"/>
            <a:ext cx="629371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en-US" sz="2800" b="1" dirty="0" smtClean="0">
                <a:latin typeface="Book Antiqua" pitchFamily="18" charset="0"/>
              </a:rPr>
              <a:t>Conducting system of the heart</a:t>
            </a:r>
            <a:r>
              <a:rPr lang="en-US" altLang="en-US" sz="2800" b="1" dirty="0">
                <a:latin typeface="Book Antiqua" pitchFamily="18" charset="0"/>
              </a:rPr>
              <a:t/>
            </a:r>
            <a:br>
              <a:rPr lang="en-US" altLang="en-US" sz="2800" b="1" dirty="0">
                <a:latin typeface="Book Antiqua" pitchFamily="18" charset="0"/>
              </a:rPr>
            </a:br>
            <a:r>
              <a:rPr lang="en-US" altLang="en-US" sz="2800" b="1" dirty="0">
                <a:latin typeface="Book Antiqua" pitchFamily="18" charset="0"/>
              </a:rPr>
              <a:t>(SYSTEMA CONDUCENS CORDIS)</a:t>
            </a:r>
          </a:p>
        </p:txBody>
      </p:sp>
      <p:sp>
        <p:nvSpPr>
          <p:cNvPr id="20484" name="Rectangle 5"/>
          <p:cNvSpPr>
            <a:spLocks noChangeArrowheads="1"/>
          </p:cNvSpPr>
          <p:nvPr/>
        </p:nvSpPr>
        <p:spPr bwMode="auto">
          <a:xfrm>
            <a:off x="0" y="3380125"/>
            <a:ext cx="45720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●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Nodus 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sinuatrialis </a:t>
            </a:r>
          </a:p>
          <a:p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</a:t>
            </a:r>
            <a:r>
              <a:rPr lang="en-GB" altLang="en-US" sz="20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sinoatrial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node </a:t>
            </a:r>
            <a:r>
              <a:rPr lang="sr-Latn-C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(SA 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node</a:t>
            </a:r>
            <a:r>
              <a:rPr lang="sr-Latn-C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– </a:t>
            </a:r>
            <a:b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en-U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located in the </a:t>
            </a:r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right atrium</a:t>
            </a:r>
            <a:endParaRPr lang="en-US" altLang="en-US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endParaRPr lang="en-US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● Nodus atrioventricularis</a:t>
            </a:r>
          </a:p>
          <a:p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</a:t>
            </a:r>
            <a:r>
              <a:rPr lang="en-GB" altLang="en-US" sz="20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atrioventricular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node </a:t>
            </a:r>
            <a:r>
              <a:rPr lang="sr-Latn-C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(AV 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node</a:t>
            </a:r>
            <a:r>
              <a:rPr lang="sr-Latn-C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– </a:t>
            </a:r>
            <a:b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</a:t>
            </a:r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located </a:t>
            </a: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in the right </a:t>
            </a:r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atrium</a:t>
            </a:r>
          </a:p>
          <a:p>
            <a:endParaRPr lang="sr-Latn-CS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● Fasciculus atrioventricularis</a:t>
            </a:r>
          </a:p>
          <a:p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sr-Latn-C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- crus dextrum</a:t>
            </a:r>
          </a:p>
          <a:p>
            <a:r>
              <a:rPr lang="sr-Latn-C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- crus sinistrum</a:t>
            </a:r>
            <a:endParaRPr lang="sr-Latn-CS" altLang="en-US" sz="20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79375" y="1156855"/>
            <a:ext cx="855027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* </a:t>
            </a:r>
            <a:r>
              <a:rPr lang="en-GB" dirty="0" smtClean="0">
                <a:latin typeface="Book Antiqua" panose="02040602050305030304" pitchFamily="18" charset="0"/>
              </a:rPr>
              <a:t>The</a:t>
            </a:r>
            <a:r>
              <a:rPr lang="en-GB" b="1" dirty="0">
                <a:latin typeface="Book Antiqua" panose="02040602050305030304" pitchFamily="18" charset="0"/>
              </a:rPr>
              <a:t> cardiac conduction system</a:t>
            </a:r>
            <a:r>
              <a:rPr lang="en-GB" dirty="0">
                <a:latin typeface="Book Antiqua" panose="02040602050305030304" pitchFamily="18" charset="0"/>
              </a:rPr>
              <a:t> is a collection of nodes and </a:t>
            </a:r>
            <a:r>
              <a:rPr lang="en-GB" dirty="0" smtClean="0">
                <a:latin typeface="Book Antiqua" panose="02040602050305030304" pitchFamily="18" charset="0"/>
              </a:rPr>
              <a:t>specialised</a:t>
            </a:r>
            <a:br>
              <a:rPr lang="en-GB" dirty="0" smtClean="0">
                <a:latin typeface="Book Antiqua" panose="02040602050305030304" pitchFamily="18" charset="0"/>
              </a:rPr>
            </a:br>
            <a:r>
              <a:rPr lang="en-GB" dirty="0" smtClean="0">
                <a:latin typeface="Book Antiqua" panose="02040602050305030304" pitchFamily="18" charset="0"/>
              </a:rPr>
              <a:t>   conduction </a:t>
            </a:r>
            <a:r>
              <a:rPr lang="en-GB" dirty="0">
                <a:latin typeface="Book Antiqua" panose="02040602050305030304" pitchFamily="18" charset="0"/>
              </a:rPr>
              <a:t>cells that initiate and co-ordinate contraction of the heart muscle. </a:t>
            </a:r>
            <a:br>
              <a:rPr lang="en-GB" dirty="0">
                <a:latin typeface="Book Antiqua" panose="02040602050305030304" pitchFamily="18" charset="0"/>
              </a:rPr>
            </a:br>
            <a:endParaRPr lang="en-US" altLang="en-US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It is system important for automatic and rhythmic cardiac action (sinus rhythm with frequency of 60-80 beats per minute)</a:t>
            </a:r>
          </a:p>
          <a:p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Cordinates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the function of atria and ventricles</a:t>
            </a:r>
          </a:p>
          <a:p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GB" dirty="0" smtClean="0">
                <a:latin typeface="Book Antiqua" panose="02040602050305030304" pitchFamily="18" charset="0"/>
              </a:rPr>
              <a:t>It consists </a:t>
            </a:r>
            <a:r>
              <a:rPr lang="en-GB" dirty="0">
                <a:latin typeface="Book Antiqua" panose="02040602050305030304" pitchFamily="18" charset="0"/>
              </a:rPr>
              <a:t>of:</a:t>
            </a:r>
            <a:endParaRPr lang="sr-Latn-CS" altLang="en-US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333375"/>
            <a:ext cx="8229600" cy="908050"/>
          </a:xfrm>
        </p:spPr>
        <p:txBody>
          <a:bodyPr/>
          <a:lstStyle/>
          <a:p>
            <a:r>
              <a:rPr lang="en-GB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INNERVATION OF THE HEART </a:t>
            </a:r>
            <a:br>
              <a:rPr lang="en-GB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(Plexus </a:t>
            </a:r>
            <a:r>
              <a:rPr lang="sr-Latn-CS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cardiacus)</a:t>
            </a:r>
            <a:endParaRPr lang="en-US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557338"/>
            <a:ext cx="9109075" cy="4679974"/>
          </a:xfrm>
        </p:spPr>
        <p:txBody>
          <a:bodyPr/>
          <a:lstStyle/>
          <a:p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rr. cardiaci (n. vagus) – </a:t>
            </a: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parasympathetic nerve</a:t>
            </a:r>
            <a:endParaRPr lang="sr-Latn-CS" altLang="en-US" sz="18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r>
              <a:rPr lang="en-GB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Parasympathetic impulses slow down the impulses from SA node resulting in</a:t>
            </a:r>
            <a:b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lower frequency of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heart contraction (bradycardia)</a:t>
            </a:r>
            <a:endParaRPr lang="en-GB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endParaRPr lang="en-GB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nn. cardiaci (truncus sympathicus) </a:t>
            </a:r>
            <a:r>
              <a:rPr lang="en-GB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</a:t>
            </a:r>
            <a:r>
              <a:rPr lang="sr-Cyrl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Cyrl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-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sympathetic fibers as the branches of cervical and first 5-6 thoracic ganglia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of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sympathetic trunk (</a:t>
            </a:r>
            <a:r>
              <a:rPr lang="en-GB" altLang="en-US" sz="1800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truncus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sympathicus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b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-  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Sympathetic impulses stimulate SA node resulting in higher frequency of</a:t>
            </a:r>
            <a:b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heart contraction (tachycardia)</a:t>
            </a:r>
          </a:p>
          <a:p>
            <a:pPr>
              <a:buFontTx/>
              <a:buNone/>
            </a:pPr>
            <a:endParaRPr lang="en-GB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endParaRPr lang="en-U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Plexus </a:t>
            </a:r>
            <a:r>
              <a:rPr lang="en-GB" altLang="en-US" sz="1800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cardiacus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change the frequency and the power of heart contractions</a:t>
            </a:r>
            <a:endParaRPr lang="en-U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-22225"/>
            <a:ext cx="8085138" cy="714375"/>
          </a:xfrm>
        </p:spPr>
        <p:txBody>
          <a:bodyPr/>
          <a:lstStyle/>
          <a:p>
            <a:r>
              <a:rPr lang="en-US" altLang="en-US" sz="2800" b="1" dirty="0" smtClean="0">
                <a:solidFill>
                  <a:schemeClr val="tx1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Cardiovascular system</a:t>
            </a:r>
            <a:endParaRPr lang="en-US" altLang="en-US" sz="2800" b="1" dirty="0">
              <a:solidFill>
                <a:schemeClr val="tx1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88" y="769938"/>
            <a:ext cx="9109075" cy="5108575"/>
          </a:xfrm>
        </p:spPr>
        <p:txBody>
          <a:bodyPr/>
          <a:lstStyle/>
          <a:p>
            <a:pPr marL="609600" indent="-609600">
              <a:buFontTx/>
              <a:buNone/>
            </a:pPr>
            <a:endParaRPr lang="en-GB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It consists of the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heart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and blood vessels</a:t>
            </a:r>
            <a:endParaRPr lang="en-U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Circulatory system divides into:</a:t>
            </a:r>
            <a:endParaRPr lang="en-U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endParaRPr lang="en-U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1)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Pulmonary circulation</a:t>
            </a:r>
            <a:endParaRPr lang="en-U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(</a:t>
            </a:r>
            <a:r>
              <a:rPr lang="en-GB" altLang="en-US" sz="1800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circulus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sanguinis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minor)</a:t>
            </a:r>
          </a:p>
          <a:p>
            <a:pPr marL="609600" indent="-609600">
              <a:buFontTx/>
              <a:buNone/>
            </a:pP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origins from the right heart ventricle,</a:t>
            </a:r>
            <a:endParaRPr lang="en-U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ends in the left heart atrium</a:t>
            </a:r>
            <a:endParaRPr lang="en-U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endParaRPr lang="en-U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2)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Systemic circulation</a:t>
            </a:r>
            <a:endParaRPr lang="en-GB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(</a:t>
            </a:r>
            <a:r>
              <a:rPr lang="en-GB" altLang="en-US" sz="1800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circulus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sanguinis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major)</a:t>
            </a:r>
          </a:p>
          <a:p>
            <a:pPr marL="609600" indent="-609600">
              <a:buFontTx/>
              <a:buNone/>
            </a:pP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origins from the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left 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heart ventricle, </a:t>
            </a:r>
          </a:p>
          <a:p>
            <a:pPr marL="609600" indent="-609600">
              <a:buFontTx/>
              <a:buNone/>
            </a:pP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ends 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in the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right 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heart atrium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 l="18730" r="18965"/>
          <a:stretch>
            <a:fillRect/>
          </a:stretch>
        </p:blipFill>
        <p:spPr bwMode="auto">
          <a:xfrm>
            <a:off x="4693773" y="836712"/>
            <a:ext cx="4423239" cy="533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0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en-US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PERICARDIAL SAC </a:t>
            </a:r>
            <a:r>
              <a:rPr lang="en-US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(</a:t>
            </a:r>
            <a:r>
              <a:rPr lang="sr-Latn-CS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PERICARDIUM</a:t>
            </a:r>
            <a:r>
              <a:rPr lang="en-US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)</a:t>
            </a:r>
            <a:endParaRPr lang="sr-Latn-CS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22531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80974" y="1198563"/>
            <a:ext cx="8505826" cy="554355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* </a:t>
            </a:r>
            <a:r>
              <a:rPr lang="en-U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Outer part – Fibrous pericardium 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(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Pericardium 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fibrosum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)</a:t>
            </a:r>
            <a:endParaRPr lang="sr-Latn-CS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US" altLang="en-US" sz="1600" dirty="0">
                <a:latin typeface="Book Antiqua" pitchFamily="18" charset="0"/>
              </a:rPr>
              <a:t>		</a:t>
            </a:r>
            <a:r>
              <a:rPr lang="en-US" altLang="en-US" sz="1600" dirty="0" smtClean="0">
                <a:latin typeface="Book Antiqua" pitchFamily="18" charset="0"/>
              </a:rPr>
              <a:t>connected by connective tissue (ligaments) with sternum and diaphragm</a:t>
            </a:r>
            <a:endParaRPr lang="en-US" altLang="en-US" sz="1600" dirty="0">
              <a:latin typeface="Book Antiqua" pitchFamily="18" charset="0"/>
            </a:endParaRPr>
          </a:p>
          <a:p>
            <a:pPr>
              <a:buFontTx/>
              <a:buNone/>
            </a:pPr>
            <a:endParaRPr lang="en-US" altLang="en-US" sz="1600" dirty="0">
              <a:latin typeface="Book Antiqua" pitchFamily="18" charset="0"/>
            </a:endParaRPr>
          </a:p>
          <a:p>
            <a:pPr>
              <a:buFontTx/>
              <a:buNone/>
            </a:pPr>
            <a:endParaRPr lang="en-US" altLang="en-US" sz="1600" dirty="0"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* </a:t>
            </a:r>
            <a:r>
              <a:rPr lang="en-U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Inner part – Serous pericardium 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(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Pericardium serosum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)</a:t>
            </a:r>
            <a:b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two layers:</a:t>
            </a:r>
            <a:endParaRPr lang="sr-Latn-CS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- </a:t>
            </a:r>
            <a:r>
              <a:rPr lang="en-U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superficial layer 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- 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Lamina parietalis</a:t>
            </a:r>
          </a:p>
          <a:p>
            <a:pPr>
              <a:buFontTx/>
              <a:buNone/>
            </a:pPr>
            <a:r>
              <a:rPr lang="en-US" altLang="en-US" sz="1600" dirty="0">
                <a:latin typeface="Book Antiqua" pitchFamily="18" charset="0"/>
              </a:rPr>
              <a:t>		</a:t>
            </a:r>
          </a:p>
          <a:p>
            <a:pPr>
              <a:buFontTx/>
              <a:buNone/>
            </a:pP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- </a:t>
            </a:r>
            <a:r>
              <a:rPr lang="en-U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inner, visceral layer - 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Lamina visceralis (epicardium)</a:t>
            </a:r>
            <a:endParaRPr lang="sr-Latn-CS" altLang="en-US" sz="2000" b="1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buFontTx/>
              <a:buNone/>
            </a:pPr>
            <a:endParaRPr lang="sr-Latn-CS" altLang="en-US" sz="2000" b="1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- </a:t>
            </a:r>
            <a:r>
              <a:rPr lang="sr-Latn-C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r>
              <a:rPr lang="en-GB" sz="1800" dirty="0">
                <a:latin typeface="Book Antiqua" panose="02040602050305030304" pitchFamily="18" charset="0"/>
              </a:rPr>
              <a:t>Found between the outer and inner serous layers is the </a:t>
            </a:r>
            <a:r>
              <a:rPr lang="en-GB" sz="1800" b="1" dirty="0">
                <a:latin typeface="Book Antiqua" panose="02040602050305030304" pitchFamily="18" charset="0"/>
              </a:rPr>
              <a:t>pericardial cavity</a:t>
            </a:r>
            <a:r>
              <a:rPr lang="en-GB" sz="1800" dirty="0">
                <a:latin typeface="Book Antiqua" panose="02040602050305030304" pitchFamily="18" charset="0"/>
              </a:rPr>
              <a:t>, which contains a small amount of lubricating serous fluid. The serous fluid serves to minimize the friction generated by the heart as it contracts.</a:t>
            </a:r>
            <a:endParaRPr lang="en-US" altLang="en-US" sz="1800" dirty="0">
              <a:latin typeface="Book Antiqua" pitchFamily="18" charset="0"/>
            </a:endParaRPr>
          </a:p>
          <a:p>
            <a:pPr>
              <a:buFontTx/>
              <a:buNone/>
            </a:pPr>
            <a:endParaRPr lang="en-US" altLang="en-US" sz="1800" dirty="0">
              <a:latin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0005 perikard 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23555" name="WordArt 3"/>
          <p:cNvSpPr>
            <a:spLocks noChangeArrowheads="1" noChangeShapeType="1" noTextEdit="1"/>
          </p:cNvSpPr>
          <p:nvPr/>
        </p:nvSpPr>
        <p:spPr bwMode="auto">
          <a:xfrm>
            <a:off x="4211638" y="476250"/>
            <a:ext cx="4248150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800" b="1" i="1"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66"/>
                </a:solidFill>
                <a:latin typeface="Arial Black"/>
              </a:rPr>
              <a:t>PERICARDIUM</a:t>
            </a:r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 rot="19716584">
            <a:off x="3276600" y="2393950"/>
            <a:ext cx="1589088" cy="168275"/>
          </a:xfrm>
          <a:prstGeom prst="leftArrow">
            <a:avLst>
              <a:gd name="adj1" fmla="val 50000"/>
              <a:gd name="adj2" fmla="val 236085"/>
            </a:avLst>
          </a:prstGeom>
          <a:solidFill>
            <a:srgbClr val="990033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23557" name="AutoShape 5"/>
          <p:cNvSpPr>
            <a:spLocks noChangeArrowheads="1"/>
          </p:cNvSpPr>
          <p:nvPr/>
        </p:nvSpPr>
        <p:spPr bwMode="auto">
          <a:xfrm rot="19716584">
            <a:off x="3559175" y="2754313"/>
            <a:ext cx="1298575" cy="153987"/>
          </a:xfrm>
          <a:prstGeom prst="leftArrow">
            <a:avLst>
              <a:gd name="adj1" fmla="val 50000"/>
              <a:gd name="adj2" fmla="val 210825"/>
            </a:avLst>
          </a:prstGeom>
          <a:solidFill>
            <a:srgbClr val="008000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23558" name="AutoShape 6"/>
          <p:cNvSpPr>
            <a:spLocks noChangeArrowheads="1"/>
          </p:cNvSpPr>
          <p:nvPr/>
        </p:nvSpPr>
        <p:spPr bwMode="auto">
          <a:xfrm rot="19716584">
            <a:off x="3727450" y="3214688"/>
            <a:ext cx="1162050" cy="161925"/>
          </a:xfrm>
          <a:prstGeom prst="leftArrow">
            <a:avLst>
              <a:gd name="adj1" fmla="val 50000"/>
              <a:gd name="adj2" fmla="val 179412"/>
            </a:avLst>
          </a:prstGeom>
          <a:solidFill>
            <a:srgbClr val="FF9933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23559" name="AutoShape 7"/>
          <p:cNvSpPr>
            <a:spLocks noChangeArrowheads="1"/>
          </p:cNvSpPr>
          <p:nvPr/>
        </p:nvSpPr>
        <p:spPr bwMode="auto">
          <a:xfrm rot="20886731">
            <a:off x="4214813" y="3979863"/>
            <a:ext cx="938212" cy="239712"/>
          </a:xfrm>
          <a:prstGeom prst="leftArrow">
            <a:avLst>
              <a:gd name="adj1" fmla="val 50000"/>
              <a:gd name="adj2" fmla="val 97848"/>
            </a:avLst>
          </a:prstGeom>
          <a:solidFill>
            <a:srgbClr val="800080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6372225" y="1773238"/>
            <a:ext cx="865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r-Latn-CS" altLang="en-US" sz="2400" b="1">
                <a:solidFill>
                  <a:srgbClr val="A50021"/>
                </a:solidFill>
              </a:rPr>
              <a:t>1</a:t>
            </a:r>
            <a:endParaRPr lang="en-US" altLang="en-US" sz="2400" b="1">
              <a:solidFill>
                <a:srgbClr val="A50021"/>
              </a:solidFill>
            </a:endParaRP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7524750" y="2420938"/>
            <a:ext cx="360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r-Latn-CS" altLang="en-US" sz="2400" b="1">
                <a:solidFill>
                  <a:srgbClr val="339933"/>
                </a:solidFill>
              </a:rPr>
              <a:t>2</a:t>
            </a:r>
            <a:endParaRPr lang="en-US" altLang="en-US" sz="2400" b="1">
              <a:solidFill>
                <a:srgbClr val="339933"/>
              </a:solidFill>
            </a:endParaRP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8207375" y="2565400"/>
            <a:ext cx="936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r-Latn-CS" altLang="en-US" sz="2400" b="1">
                <a:solidFill>
                  <a:srgbClr val="A50021"/>
                </a:solidFill>
              </a:rPr>
              <a:t>1</a:t>
            </a:r>
            <a:r>
              <a:rPr lang="sr-Latn-CS" altLang="en-US" sz="2400" b="1">
                <a:solidFill>
                  <a:schemeClr val="tx2"/>
                </a:solidFill>
              </a:rPr>
              <a:t>+</a:t>
            </a:r>
            <a:r>
              <a:rPr lang="sr-Latn-CS" altLang="en-US" sz="2400" b="1">
                <a:solidFill>
                  <a:srgbClr val="008000"/>
                </a:solidFill>
              </a:rPr>
              <a:t>2</a:t>
            </a:r>
            <a:endParaRPr lang="en-US" altLang="en-US" sz="2400" b="1">
              <a:solidFill>
                <a:schemeClr val="tx2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/>
      <p:bldP spid="23556" grpId="0" animBg="1" autoUpdateAnimBg="0"/>
      <p:bldP spid="23557" grpId="0" animBg="1" autoUpdateAnimBg="0"/>
      <p:bldP spid="23558" grpId="0" animBg="1" autoUpdateAnimBg="0"/>
      <p:bldP spid="23559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en-US" alt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Arterial blood vessel system </a:t>
            </a:r>
            <a:br>
              <a:rPr lang="en-US" alt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Pulmonary trunk - </a:t>
            </a:r>
            <a:r>
              <a:rPr lang="en-US" altLang="en-US" sz="24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Truncus</a:t>
            </a:r>
            <a:r>
              <a:rPr lang="en-US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r>
              <a:rPr lang="en-US" altLang="en-US" sz="2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pulmonalis</a:t>
            </a:r>
            <a:endParaRPr lang="en-US" altLang="en-US" sz="24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24579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80975" y="1198563"/>
            <a:ext cx="7272338" cy="5543550"/>
          </a:xfrm>
        </p:spPr>
        <p:txBody>
          <a:bodyPr/>
          <a:lstStyle/>
          <a:p>
            <a:pPr>
              <a:buFontTx/>
              <a:buNone/>
            </a:pPr>
            <a:endParaRPr lang="en-GB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* </a:t>
            </a:r>
            <a:r>
              <a:rPr lang="en-US" altLang="en-US" sz="1800" dirty="0" smtClean="0">
                <a:latin typeface="Book Antiqua" pitchFamily="18" charset="0"/>
              </a:rPr>
              <a:t>origins from the right ventricle of the heart and branches into: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/>
            </a:r>
            <a:b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- 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right pulmonary 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artery (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a. 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pulmonalis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dextra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)</a:t>
            </a:r>
            <a:b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- 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left pulmonary artery (a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. 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pulmonalis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r>
              <a:rPr lang="en-GB" altLang="en-US" sz="20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sinistra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)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/>
            </a:r>
            <a:b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GB" altLang="en-US" sz="1800" dirty="0">
                <a:latin typeface="Book Antiqua" pitchFamily="18" charset="0"/>
              </a:rPr>
              <a:t>* </a:t>
            </a:r>
            <a:r>
              <a:rPr lang="en-US" altLang="en-US" sz="1800" dirty="0" smtClean="0">
                <a:latin typeface="Book Antiqua" pitchFamily="18" charset="0"/>
              </a:rPr>
              <a:t>these arteries carry deoxygenated blood into right and left lung</a:t>
            </a:r>
            <a:endParaRPr lang="en-GB" altLang="en-US" sz="1800" dirty="0">
              <a:latin typeface="Book Antiqua" pitchFamily="18" charset="0"/>
            </a:endParaRP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print"/>
          <a:srcRect l="7640" r="38017" b="37746"/>
          <a:stretch>
            <a:fillRect/>
          </a:stretch>
        </p:blipFill>
        <p:spPr bwMode="auto">
          <a:xfrm>
            <a:off x="2197100" y="2924175"/>
            <a:ext cx="4502150" cy="3870325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2"/>
          <p:cNvPicPr>
            <a:picLocks noChangeAspect="1" noChangeArrowheads="1"/>
          </p:cNvPicPr>
          <p:nvPr/>
        </p:nvPicPr>
        <p:blipFill>
          <a:blip r:embed="rId2" cstate="print"/>
          <a:srcRect l="21652" t="22905" r="31473" b="16058"/>
          <a:stretch>
            <a:fillRect/>
          </a:stretch>
        </p:blipFill>
        <p:spPr bwMode="auto">
          <a:xfrm>
            <a:off x="4645025" y="1501775"/>
            <a:ext cx="428783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2046174" y="70634"/>
            <a:ext cx="491512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Arterial blood vessel system </a:t>
            </a:r>
            <a:r>
              <a:rPr lang="en-US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/>
            </a:r>
            <a:br>
              <a:rPr lang="en-US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- </a:t>
            </a:r>
            <a:r>
              <a:rPr lang="en-US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А</a:t>
            </a:r>
            <a:r>
              <a:rPr lang="en-GB" altLang="en-US" sz="2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orta</a:t>
            </a:r>
            <a:r>
              <a:rPr lang="en-GB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-</a:t>
            </a:r>
            <a:endParaRPr lang="en-US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79388" y="1125538"/>
            <a:ext cx="5444119" cy="400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The largest artery of the human body</a:t>
            </a:r>
            <a:endParaRPr lang="en-US" altLang="en-US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Origins from the left ventricle of the heart</a:t>
            </a: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Has the following parts:</a:t>
            </a:r>
            <a:endParaRPr lang="en-US" altLang="en-US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endParaRPr lang="en-US" altLang="en-US" sz="20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r>
              <a:rPr lang="en-GB" altLang="en-US" sz="20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Ascending aorta (Aorta </a:t>
            </a:r>
            <a:r>
              <a:rPr lang="en-GB" altLang="en-US" sz="2000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ascendens</a:t>
            </a:r>
            <a:r>
              <a:rPr lang="en-GB" altLang="en-US" sz="20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en-GB" altLang="en-US" sz="20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endParaRPr lang="en-US" altLang="en-US" sz="20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r>
              <a:rPr lang="en-GB" altLang="en-US" sz="20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Aortic arch (</a:t>
            </a:r>
            <a:r>
              <a:rPr lang="en-GB" altLang="en-US" sz="2000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Arcus</a:t>
            </a:r>
            <a:r>
              <a:rPr lang="en-GB" altLang="en-US" sz="20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aortae)</a:t>
            </a:r>
            <a:endParaRPr lang="en-GB" altLang="en-US" sz="20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endParaRPr lang="en-US" altLang="en-US" sz="20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r>
              <a:rPr lang="en-GB" altLang="en-US" sz="20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Descending aorta (Aorta </a:t>
            </a:r>
            <a:r>
              <a:rPr lang="en-GB" altLang="en-US" sz="2000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descendens</a:t>
            </a:r>
            <a:r>
              <a:rPr lang="en-GB" altLang="en-US" sz="20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en-GB" altLang="en-US" sz="20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sz="20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endParaRPr lang="en-GB" altLang="en-US" sz="20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r>
              <a:rPr lang="en-GB" altLang="en-US" sz="20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- </a:t>
            </a:r>
            <a:r>
              <a:rPr lang="en-GB" altLang="en-US" sz="20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Thoracic aorta (Aorta </a:t>
            </a:r>
            <a:r>
              <a:rPr lang="en-GB" altLang="en-US" sz="2000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thoracica</a:t>
            </a:r>
            <a:r>
              <a:rPr lang="en-GB" altLang="en-US" sz="20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en-GB" altLang="en-US" sz="20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r>
              <a:rPr lang="en-GB" altLang="en-US" sz="20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sz="20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20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- </a:t>
            </a:r>
            <a:r>
              <a:rPr lang="en-GB" altLang="en-US" sz="20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Abdominal aorta (Aorta </a:t>
            </a:r>
            <a:r>
              <a:rPr lang="en-GB" altLang="en-US" sz="2000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abdominalis</a:t>
            </a:r>
            <a:r>
              <a:rPr lang="en-GB" altLang="en-US" sz="20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en-GB" altLang="en-US" sz="20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92075" y="5556250"/>
            <a:ext cx="83693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In the abdominal cavity, on the level of 4</a:t>
            </a:r>
            <a:r>
              <a:rPr lang="en-GB" altLang="en-US" baseline="300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lubar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vertebra,</a:t>
            </a:r>
            <a:b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aorta branches into its terminals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right common iliac artery (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iliaca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communis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dextra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US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left common </a:t>
            </a: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iliac </a:t>
            </a:r>
            <a:r>
              <a:rPr lang="en-US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artery (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iliaca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communis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sinistra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ChangeArrowheads="1"/>
          </p:cNvSpPr>
          <p:nvPr/>
        </p:nvSpPr>
        <p:spPr bwMode="auto">
          <a:xfrm>
            <a:off x="1297517" y="357516"/>
            <a:ext cx="708078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en-US" sz="2800" b="1" dirty="0" smtClean="0">
                <a:latin typeface="Book Antiqua" pitchFamily="18" charset="0"/>
              </a:rPr>
              <a:t>Ascending aorta (</a:t>
            </a:r>
            <a:r>
              <a:rPr lang="sr-Latn-CS" altLang="en-US" sz="2800" b="1" dirty="0">
                <a:latin typeface="Book Antiqua" pitchFamily="18" charset="0"/>
              </a:rPr>
              <a:t>AORTA   ASCENDENS</a:t>
            </a:r>
            <a:r>
              <a:rPr lang="en-US" altLang="en-US" sz="2800" b="1" dirty="0">
                <a:latin typeface="Book Antiqua" pitchFamily="18" charset="0"/>
              </a:rPr>
              <a:t>)</a:t>
            </a:r>
            <a:endParaRPr lang="sr-Latn-CS" altLang="en-US" sz="2800" b="1" dirty="0">
              <a:latin typeface="Book Antiqua" pitchFamily="18" charset="0"/>
            </a:endParaRPr>
          </a:p>
        </p:txBody>
      </p:sp>
      <p:pic>
        <p:nvPicPr>
          <p:cNvPr id="26628" name="Picture 7" descr="arcus aorte 1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5357813" y="980728"/>
            <a:ext cx="3786187" cy="401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TextBox 5"/>
          <p:cNvSpPr txBox="1">
            <a:spLocks noChangeArrowheads="1"/>
          </p:cNvSpPr>
          <p:nvPr/>
        </p:nvSpPr>
        <p:spPr bwMode="auto">
          <a:xfrm>
            <a:off x="5072063" y="4000500"/>
            <a:ext cx="17240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Latn-CS" altLang="en-US" sz="1600">
                <a:solidFill>
                  <a:srgbClr val="161616"/>
                </a:solidFill>
              </a:rPr>
              <a:t>Aorta ascendens</a:t>
            </a:r>
          </a:p>
        </p:txBody>
      </p:sp>
      <p:cxnSp>
        <p:nvCxnSpPr>
          <p:cNvPr id="26630" name="Straight Arrow Connector 7"/>
          <p:cNvCxnSpPr>
            <a:cxnSpLocks noChangeShapeType="1"/>
          </p:cNvCxnSpPr>
          <p:nvPr/>
        </p:nvCxnSpPr>
        <p:spPr bwMode="auto">
          <a:xfrm flipV="1">
            <a:off x="5779294" y="2701131"/>
            <a:ext cx="1428750" cy="1000125"/>
          </a:xfrm>
          <a:prstGeom prst="straightConnector1">
            <a:avLst/>
          </a:prstGeom>
          <a:noFill/>
          <a:ln w="25400" cmpd="sng">
            <a:solidFill>
              <a:srgbClr val="161616"/>
            </a:solidFill>
            <a:round/>
            <a:headEnd/>
            <a:tailEnd type="arrow" w="med" len="med"/>
          </a:ln>
        </p:spPr>
      </p:cxnSp>
      <p:sp>
        <p:nvSpPr>
          <p:cNvPr id="26631" name="Rectangle 4"/>
          <p:cNvSpPr>
            <a:spLocks noGrp="1" noChangeArrowheads="1"/>
          </p:cNvSpPr>
          <p:nvPr/>
        </p:nvSpPr>
        <p:spPr bwMode="auto">
          <a:xfrm>
            <a:off x="107950" y="4937125"/>
            <a:ext cx="5761038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None/>
            </a:pPr>
            <a:endParaRPr lang="sr-Latn-CS" altLang="en-US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The branches:</a:t>
            </a:r>
            <a:endParaRPr lang="en-US" altLang="en-US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sz="20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GB" altLang="en-US" sz="20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right coronary artery (a</a:t>
            </a:r>
            <a:r>
              <a:rPr lang="en-GB" altLang="en-US" sz="20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sz="20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coronaria</a:t>
            </a:r>
            <a:r>
              <a:rPr lang="en-GB" altLang="en-US" sz="20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2000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dextra</a:t>
            </a:r>
            <a:r>
              <a:rPr lang="en-GB" altLang="en-US" sz="20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en-GB" altLang="en-US" sz="20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sz="20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GB" altLang="en-US" sz="20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left coronary artery (a</a:t>
            </a:r>
            <a:r>
              <a:rPr lang="en-GB" altLang="en-US" sz="20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sz="20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coronaria</a:t>
            </a:r>
            <a:r>
              <a:rPr lang="en-GB" altLang="en-US" sz="20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2000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sinistra</a:t>
            </a:r>
            <a:r>
              <a:rPr lang="en-GB" altLang="en-US" sz="20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sr-Latn-CS" altLang="en-US" sz="1600" dirty="0">
              <a:solidFill>
                <a:schemeClr val="hlink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412776"/>
            <a:ext cx="5498621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GB" dirty="0" smtClean="0">
                <a:latin typeface="Book Antiqua" panose="02040602050305030304" pitchFamily="18" charset="0"/>
              </a:rPr>
              <a:t>It arises from left ventricle at the level of 3th left</a:t>
            </a:r>
            <a:br>
              <a:rPr lang="en-GB" dirty="0" smtClean="0">
                <a:latin typeface="Book Antiqua" panose="02040602050305030304" pitchFamily="18" charset="0"/>
              </a:rPr>
            </a:br>
            <a:r>
              <a:rPr lang="en-GB" dirty="0" smtClean="0">
                <a:latin typeface="Book Antiqua" panose="02040602050305030304" pitchFamily="18" charset="0"/>
              </a:rPr>
              <a:t>  </a:t>
            </a:r>
            <a:r>
              <a:rPr lang="en-GB" dirty="0" err="1" smtClean="0">
                <a:latin typeface="Book Antiqua" panose="02040602050305030304" pitchFamily="18" charset="0"/>
              </a:rPr>
              <a:t>sternochondral</a:t>
            </a:r>
            <a:r>
              <a:rPr lang="en-GB" dirty="0" smtClean="0">
                <a:latin typeface="Book Antiqua" panose="02040602050305030304" pitchFamily="18" charset="0"/>
              </a:rPr>
              <a:t> joint</a:t>
            </a:r>
          </a:p>
          <a:p>
            <a:pPr marL="285750" indent="-285750">
              <a:buFontTx/>
              <a:buChar char="-"/>
            </a:pPr>
            <a:r>
              <a:rPr lang="en-GB" dirty="0" smtClean="0">
                <a:latin typeface="Book Antiqua" panose="02040602050305030304" pitchFamily="18" charset="0"/>
              </a:rPr>
              <a:t>It ends at the level of the 2</a:t>
            </a:r>
            <a:r>
              <a:rPr lang="en-GB" baseline="30000" dirty="0" smtClean="0">
                <a:latin typeface="Book Antiqua" panose="02040602050305030304" pitchFamily="18" charset="0"/>
              </a:rPr>
              <a:t>nd</a:t>
            </a:r>
            <a:r>
              <a:rPr lang="en-GB" dirty="0" smtClean="0">
                <a:latin typeface="Book Antiqua" panose="02040602050305030304" pitchFamily="18" charset="0"/>
              </a:rPr>
              <a:t> right </a:t>
            </a:r>
            <a:r>
              <a:rPr lang="en-GB" dirty="0" err="1" smtClean="0">
                <a:latin typeface="Book Antiqua" panose="02040602050305030304" pitchFamily="18" charset="0"/>
              </a:rPr>
              <a:t>sternochondral</a:t>
            </a:r>
            <a:r>
              <a:rPr lang="en-GB" dirty="0" smtClean="0">
                <a:latin typeface="Book Antiqua" panose="02040602050305030304" pitchFamily="18" charset="0"/>
              </a:rPr>
              <a:t/>
            </a:r>
            <a:br>
              <a:rPr lang="en-GB" dirty="0" smtClean="0">
                <a:latin typeface="Book Antiqua" panose="02040602050305030304" pitchFamily="18" charset="0"/>
              </a:rPr>
            </a:br>
            <a:r>
              <a:rPr lang="en-GB" dirty="0" smtClean="0">
                <a:latin typeface="Book Antiqua" panose="02040602050305030304" pitchFamily="18" charset="0"/>
              </a:rPr>
              <a:t> joint</a:t>
            </a:r>
            <a:endParaRPr lang="en-GB" dirty="0">
              <a:latin typeface="Book Antiqua" panose="02040602050305030304" pitchFamily="18" charset="0"/>
            </a:endParaRPr>
          </a:p>
          <a:p>
            <a:pPr marL="285750" indent="-285750">
              <a:buFontTx/>
              <a:buChar char="-"/>
            </a:pPr>
            <a:endParaRPr lang="en-GB" dirty="0" smtClean="0">
              <a:latin typeface="Book Antiqua" panose="0204060205030503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GB" dirty="0" smtClean="0">
                <a:latin typeface="Book Antiqua" panose="02040602050305030304" pitchFamily="18" charset="0"/>
              </a:rPr>
              <a:t>It is </a:t>
            </a:r>
            <a:r>
              <a:rPr lang="en-GB" dirty="0" err="1" smtClean="0">
                <a:latin typeface="Book Antiqua" panose="02040602050305030304" pitchFamily="18" charset="0"/>
              </a:rPr>
              <a:t>intrapericardial</a:t>
            </a:r>
            <a:r>
              <a:rPr lang="en-GB" dirty="0" smtClean="0">
                <a:latin typeface="Book Antiqua" panose="02040602050305030304" pitchFamily="18" charset="0"/>
              </a:rPr>
              <a:t> part of aorta</a:t>
            </a:r>
          </a:p>
          <a:p>
            <a:pPr marL="285750" indent="-285750">
              <a:buFontTx/>
              <a:buChar char="-"/>
            </a:pPr>
            <a:endParaRPr lang="en-GB" dirty="0">
              <a:latin typeface="Book Antiqua" panose="0204060205030503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GB" dirty="0" smtClean="0">
                <a:latin typeface="Book Antiqua" panose="02040602050305030304" pitchFamily="18" charset="0"/>
              </a:rPr>
              <a:t>Length – 5-6 cm</a:t>
            </a:r>
            <a:br>
              <a:rPr lang="en-GB" dirty="0" smtClean="0">
                <a:latin typeface="Book Antiqua" panose="02040602050305030304" pitchFamily="18" charset="0"/>
              </a:rPr>
            </a:br>
            <a:r>
              <a:rPr lang="en-GB" dirty="0" smtClean="0">
                <a:latin typeface="Book Antiqua" panose="02040602050305030304" pitchFamily="18" charset="0"/>
              </a:rPr>
              <a:t>Diameter: - 26-27 mm</a:t>
            </a:r>
            <a:br>
              <a:rPr lang="en-GB" dirty="0" smtClean="0">
                <a:latin typeface="Book Antiqua" panose="02040602050305030304" pitchFamily="18" charset="0"/>
              </a:rPr>
            </a:br>
            <a:r>
              <a:rPr lang="en-GB" dirty="0" smtClean="0">
                <a:latin typeface="Book Antiqua" panose="02040602050305030304" pitchFamily="18" charset="0"/>
              </a:rPr>
              <a:t>         -  initial part is dilated (</a:t>
            </a:r>
            <a:r>
              <a:rPr lang="en-GB" dirty="0" err="1" smtClean="0">
                <a:latin typeface="Book Antiqua" panose="02040602050305030304" pitchFamily="18" charset="0"/>
              </a:rPr>
              <a:t>bulbus</a:t>
            </a:r>
            <a:r>
              <a:rPr lang="en-GB" dirty="0" smtClean="0">
                <a:latin typeface="Book Antiqua" panose="02040602050305030304" pitchFamily="18" charset="0"/>
              </a:rPr>
              <a:t> aortae;</a:t>
            </a:r>
            <a:br>
              <a:rPr lang="en-GB" dirty="0" smtClean="0">
                <a:latin typeface="Book Antiqua" panose="02040602050305030304" pitchFamily="18" charset="0"/>
              </a:rPr>
            </a:br>
            <a:r>
              <a:rPr lang="en-GB" dirty="0" smtClean="0">
                <a:latin typeface="Book Antiqua" panose="02040602050305030304" pitchFamily="18" charset="0"/>
              </a:rPr>
              <a:t>            sinus aortae – </a:t>
            </a:r>
            <a:r>
              <a:rPr lang="en-GB" dirty="0" err="1" smtClean="0">
                <a:latin typeface="Book Antiqua" panose="02040602050305030304" pitchFamily="18" charset="0"/>
              </a:rPr>
              <a:t>Valsalvae</a:t>
            </a:r>
            <a:r>
              <a:rPr lang="en-GB" dirty="0" smtClean="0">
                <a:latin typeface="Book Antiqua" panose="02040602050305030304" pitchFamily="18" charset="0"/>
              </a:rPr>
              <a:t>)</a:t>
            </a:r>
            <a:br>
              <a:rPr lang="en-GB" dirty="0" smtClean="0">
                <a:latin typeface="Book Antiqua" panose="02040602050305030304" pitchFamily="18" charset="0"/>
              </a:rPr>
            </a:br>
            <a:r>
              <a:rPr lang="en-GB" dirty="0" smtClean="0">
                <a:latin typeface="Book Antiqua" panose="02040602050305030304" pitchFamily="18" charset="0"/>
              </a:rPr>
              <a:t>         - 32-33 mm at the border with aortic arch</a:t>
            </a:r>
            <a:br>
              <a:rPr lang="en-GB" dirty="0" smtClean="0">
                <a:latin typeface="Book Antiqua" panose="02040602050305030304" pitchFamily="18" charset="0"/>
              </a:rPr>
            </a:br>
            <a:r>
              <a:rPr lang="en-GB" dirty="0" smtClean="0">
                <a:latin typeface="Book Antiqua" panose="02040602050305030304" pitchFamily="18" charset="0"/>
              </a:rPr>
              <a:t>            (sinus </a:t>
            </a:r>
            <a:r>
              <a:rPr lang="en-GB" dirty="0" err="1" smtClean="0">
                <a:latin typeface="Book Antiqua" panose="02040602050305030304" pitchFamily="18" charset="0"/>
              </a:rPr>
              <a:t>maximus</a:t>
            </a:r>
            <a:r>
              <a:rPr lang="en-GB" dirty="0" smtClean="0">
                <a:latin typeface="Book Antiqua" panose="02040602050305030304" pitchFamily="18" charset="0"/>
              </a:rPr>
              <a:t> aortae)</a:t>
            </a:r>
            <a:endParaRPr lang="en-GB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ChangeArrowheads="1"/>
          </p:cNvSpPr>
          <p:nvPr/>
        </p:nvSpPr>
        <p:spPr bwMode="auto">
          <a:xfrm>
            <a:off x="1739960" y="143203"/>
            <a:ext cx="537198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en-US" sz="2800" b="1" dirty="0" smtClean="0">
                <a:latin typeface="Book Antiqua" pitchFamily="18" charset="0"/>
              </a:rPr>
              <a:t>Aortic arch (</a:t>
            </a:r>
            <a:r>
              <a:rPr lang="sr-Latn-CS" altLang="en-US" sz="2800" b="1" dirty="0">
                <a:latin typeface="Book Antiqua" pitchFamily="18" charset="0"/>
              </a:rPr>
              <a:t>ARCUS  AORTAE</a:t>
            </a:r>
            <a:r>
              <a:rPr lang="en-US" altLang="en-US" sz="2800" b="1" dirty="0">
                <a:latin typeface="Book Antiqua" pitchFamily="18" charset="0"/>
              </a:rPr>
              <a:t>)</a:t>
            </a:r>
            <a:endParaRPr lang="sr-Latn-CS" altLang="en-US" sz="2800" b="1" dirty="0">
              <a:latin typeface="Book Antiqua" pitchFamily="18" charset="0"/>
            </a:endParaRPr>
          </a:p>
        </p:txBody>
      </p:sp>
      <p:pic>
        <p:nvPicPr>
          <p:cNvPr id="27652" name="Picture 7" descr="arcus aorte 1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5219700" y="981075"/>
            <a:ext cx="3911600" cy="401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Box 5"/>
          <p:cNvSpPr txBox="1">
            <a:spLocks noChangeArrowheads="1"/>
          </p:cNvSpPr>
          <p:nvPr/>
        </p:nvSpPr>
        <p:spPr bwMode="auto">
          <a:xfrm>
            <a:off x="5148263" y="2565400"/>
            <a:ext cx="13477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Latn-CS" altLang="en-US" sz="1600">
                <a:solidFill>
                  <a:srgbClr val="161616"/>
                </a:solidFill>
              </a:rPr>
              <a:t>Arcus aortae</a:t>
            </a:r>
          </a:p>
        </p:txBody>
      </p:sp>
      <p:cxnSp>
        <p:nvCxnSpPr>
          <p:cNvPr id="27654" name="Straight Arrow Connector 7"/>
          <p:cNvCxnSpPr>
            <a:cxnSpLocks noChangeShapeType="1"/>
          </p:cNvCxnSpPr>
          <p:nvPr/>
        </p:nvCxnSpPr>
        <p:spPr bwMode="auto">
          <a:xfrm flipV="1">
            <a:off x="6229350" y="2205038"/>
            <a:ext cx="1143000" cy="357187"/>
          </a:xfrm>
          <a:prstGeom prst="straightConnector1">
            <a:avLst/>
          </a:prstGeom>
          <a:noFill/>
          <a:ln w="25400" cmpd="sng">
            <a:solidFill>
              <a:srgbClr val="161616"/>
            </a:solidFill>
            <a:round/>
            <a:headEnd/>
            <a:tailEnd type="arrow" w="med" len="med"/>
          </a:ln>
        </p:spPr>
      </p:cxnSp>
      <p:sp>
        <p:nvSpPr>
          <p:cNvPr id="27655" name="Rectangle 4"/>
          <p:cNvSpPr>
            <a:spLocks noGrp="1" noChangeArrowheads="1"/>
          </p:cNvSpPr>
          <p:nvPr/>
        </p:nvSpPr>
        <p:spPr bwMode="auto">
          <a:xfrm>
            <a:off x="107950" y="4364038"/>
            <a:ext cx="8856663" cy="223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Branches:</a:t>
            </a:r>
            <a:endParaRPr lang="en-US" altLang="en-US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sz="20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1) </a:t>
            </a:r>
            <a:r>
              <a:rPr lang="en-GB" altLang="en-US" sz="20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truncus</a:t>
            </a:r>
            <a:r>
              <a:rPr lang="en-GB" altLang="en-US" sz="20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20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brachiocephalicus</a:t>
            </a:r>
            <a:r>
              <a:rPr lang="en-GB" altLang="en-US" sz="20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sz="20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20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branches at the level of right </a:t>
            </a:r>
            <a:r>
              <a:rPr lang="en-GB" altLang="en-US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sternoclavicular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joint; its branches are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a) 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right common carotid artery (a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carotis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communis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dextra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б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 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right </a:t>
            </a:r>
            <a:r>
              <a:rPr lang="en-GB" altLang="en-US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subclavian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artery (a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subclavia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dextra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en-GB" altLang="en-US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sz="20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2) </a:t>
            </a:r>
            <a:r>
              <a:rPr lang="en-GB" altLang="en-US" sz="20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left common carotid artery (a</a:t>
            </a:r>
            <a:r>
              <a:rPr lang="en-GB" altLang="en-US" sz="20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sz="20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carotis</a:t>
            </a:r>
            <a:r>
              <a:rPr lang="en-GB" altLang="en-US" sz="20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20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communis</a:t>
            </a:r>
            <a:r>
              <a:rPr lang="en-GB" altLang="en-US" sz="20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2000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sinistra</a:t>
            </a:r>
            <a:r>
              <a:rPr lang="en-GB" altLang="en-US" sz="20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en-GB" altLang="en-US" sz="20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sz="20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3) </a:t>
            </a:r>
            <a:r>
              <a:rPr lang="en-GB" altLang="en-US" sz="20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left </a:t>
            </a:r>
            <a:r>
              <a:rPr lang="en-GB" altLang="en-US" sz="2000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subclavian</a:t>
            </a:r>
            <a:r>
              <a:rPr lang="en-GB" altLang="en-US" sz="20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artery (a</a:t>
            </a:r>
            <a:r>
              <a:rPr lang="en-GB" altLang="en-US" sz="20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sz="20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subclavia</a:t>
            </a:r>
            <a:r>
              <a:rPr lang="en-GB" altLang="en-US" sz="20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2000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sinistra</a:t>
            </a:r>
            <a:r>
              <a:rPr lang="en-GB" altLang="en-US" sz="20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sr-Latn-CS" altLang="en-US" sz="20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666423"/>
            <a:ext cx="518477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GB" dirty="0" smtClean="0">
                <a:latin typeface="Book Antiqua" panose="02040602050305030304" pitchFamily="18" charset="0"/>
              </a:rPr>
              <a:t>It continues the ascending aorta at the level of</a:t>
            </a:r>
            <a:br>
              <a:rPr lang="en-GB" dirty="0" smtClean="0">
                <a:latin typeface="Book Antiqua" panose="02040602050305030304" pitchFamily="18" charset="0"/>
              </a:rPr>
            </a:br>
            <a:r>
              <a:rPr lang="en-GB" dirty="0" smtClean="0">
                <a:latin typeface="Book Antiqua" panose="02040602050305030304" pitchFamily="18" charset="0"/>
              </a:rPr>
              <a:t>  the 2</a:t>
            </a:r>
            <a:r>
              <a:rPr lang="en-GB" baseline="30000" dirty="0" smtClean="0">
                <a:latin typeface="Book Antiqua" panose="02040602050305030304" pitchFamily="18" charset="0"/>
              </a:rPr>
              <a:t>nd</a:t>
            </a:r>
            <a:r>
              <a:rPr lang="en-GB" dirty="0" smtClean="0">
                <a:latin typeface="Book Antiqua" panose="02040602050305030304" pitchFamily="18" charset="0"/>
              </a:rPr>
              <a:t> right </a:t>
            </a:r>
            <a:r>
              <a:rPr lang="en-GB" dirty="0" err="1" smtClean="0">
                <a:latin typeface="Book Antiqua" panose="02040602050305030304" pitchFamily="18" charset="0"/>
              </a:rPr>
              <a:t>sternochondral</a:t>
            </a:r>
            <a:r>
              <a:rPr lang="en-GB" dirty="0" smtClean="0">
                <a:latin typeface="Book Antiqua" panose="02040602050305030304" pitchFamily="18" charset="0"/>
              </a:rPr>
              <a:t> joint</a:t>
            </a:r>
          </a:p>
          <a:p>
            <a:pPr marL="285750" indent="-285750">
              <a:buFontTx/>
              <a:buChar char="-"/>
            </a:pPr>
            <a:r>
              <a:rPr lang="en-GB" dirty="0" smtClean="0">
                <a:latin typeface="Book Antiqua" panose="02040602050305030304" pitchFamily="18" charset="0"/>
              </a:rPr>
              <a:t>The </a:t>
            </a:r>
            <a:r>
              <a:rPr lang="en-GB" dirty="0">
                <a:latin typeface="Book Antiqua" panose="02040602050305030304" pitchFamily="18" charset="0"/>
              </a:rPr>
              <a:t>highest part of the arch is at the level </a:t>
            </a:r>
            <a:r>
              <a:rPr lang="en-GB" dirty="0" smtClean="0">
                <a:latin typeface="Book Antiqua" panose="02040602050305030304" pitchFamily="18" charset="0"/>
              </a:rPr>
              <a:t>of the 1</a:t>
            </a:r>
            <a:r>
              <a:rPr lang="en-GB" baseline="30000" dirty="0" smtClean="0">
                <a:latin typeface="Book Antiqua" panose="02040602050305030304" pitchFamily="18" charset="0"/>
              </a:rPr>
              <a:t>st</a:t>
            </a:r>
            <a:r>
              <a:rPr lang="en-GB" dirty="0" smtClean="0">
                <a:latin typeface="Book Antiqua" panose="02040602050305030304" pitchFamily="18" charset="0"/>
              </a:rPr>
              <a:t> </a:t>
            </a:r>
            <a:r>
              <a:rPr lang="en-GB" dirty="0">
                <a:latin typeface="Book Antiqua" panose="02040602050305030304" pitchFamily="18" charset="0"/>
              </a:rPr>
              <a:t>left </a:t>
            </a:r>
            <a:r>
              <a:rPr lang="en-GB" dirty="0" err="1">
                <a:latin typeface="Book Antiqua" panose="02040602050305030304" pitchFamily="18" charset="0"/>
              </a:rPr>
              <a:t>sternochondral</a:t>
            </a:r>
            <a:r>
              <a:rPr lang="en-GB" dirty="0">
                <a:latin typeface="Book Antiqua" panose="02040602050305030304" pitchFamily="18" charset="0"/>
              </a:rPr>
              <a:t> joint</a:t>
            </a:r>
            <a:endParaRPr lang="en-GB" dirty="0" smtClean="0">
              <a:latin typeface="Book Antiqua" panose="0204060205030503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GB" dirty="0">
                <a:latin typeface="Book Antiqua" panose="02040602050305030304" pitchFamily="18" charset="0"/>
              </a:rPr>
              <a:t>E</a:t>
            </a:r>
            <a:r>
              <a:rPr lang="en-GB" dirty="0" smtClean="0">
                <a:latin typeface="Book Antiqua" panose="02040602050305030304" pitchFamily="18" charset="0"/>
              </a:rPr>
              <a:t>nds at the level of the left side of 4</a:t>
            </a:r>
            <a:r>
              <a:rPr lang="en-GB" baseline="30000" dirty="0" smtClean="0">
                <a:latin typeface="Book Antiqua" panose="02040602050305030304" pitchFamily="18" charset="0"/>
              </a:rPr>
              <a:t>th</a:t>
            </a:r>
            <a:r>
              <a:rPr lang="en-GB" dirty="0" smtClean="0">
                <a:latin typeface="Book Antiqua" panose="02040602050305030304" pitchFamily="18" charset="0"/>
              </a:rPr>
              <a:t> thoracic vertebra.</a:t>
            </a:r>
          </a:p>
          <a:p>
            <a:pPr marL="285750" indent="-285750">
              <a:buFontTx/>
              <a:buChar char="-"/>
            </a:pPr>
            <a:endParaRPr lang="en-GB" dirty="0">
              <a:latin typeface="Book Antiqua" panose="0204060205030503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GB" dirty="0" smtClean="0">
                <a:latin typeface="Book Antiqua" panose="02040602050305030304" pitchFamily="18" charset="0"/>
              </a:rPr>
              <a:t>Located in the mediastinum superior</a:t>
            </a:r>
          </a:p>
          <a:p>
            <a:pPr marL="285750" indent="-285750">
              <a:buFontTx/>
              <a:buChar char="-"/>
            </a:pPr>
            <a:endParaRPr lang="en-GB" dirty="0">
              <a:latin typeface="Book Antiqua" panose="0204060205030503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GB" dirty="0" smtClean="0">
                <a:latin typeface="Book Antiqua" panose="02040602050305030304" pitchFamily="18" charset="0"/>
              </a:rPr>
              <a:t>Length: 5-6 cm</a:t>
            </a:r>
          </a:p>
          <a:p>
            <a:pPr marL="285750" indent="-285750">
              <a:buFontTx/>
              <a:buChar char="-"/>
            </a:pPr>
            <a:r>
              <a:rPr lang="en-GB" dirty="0" smtClean="0">
                <a:latin typeface="Book Antiqua" panose="02040602050305030304" pitchFamily="18" charset="0"/>
              </a:rPr>
              <a:t>Diameter: 27-28mm</a:t>
            </a:r>
            <a:br>
              <a:rPr lang="en-GB" dirty="0" smtClean="0">
                <a:latin typeface="Book Antiqua" panose="02040602050305030304" pitchFamily="18" charset="0"/>
              </a:rPr>
            </a:br>
            <a:r>
              <a:rPr lang="en-GB" dirty="0" smtClean="0">
                <a:latin typeface="Book Antiqua" panose="02040602050305030304" pitchFamily="18" charset="0"/>
              </a:rPr>
              <a:t>                 - the end part is narrowed – 20mm</a:t>
            </a:r>
            <a:br>
              <a:rPr lang="en-GB" dirty="0" smtClean="0">
                <a:latin typeface="Book Antiqua" panose="02040602050305030304" pitchFamily="18" charset="0"/>
              </a:rPr>
            </a:br>
            <a:r>
              <a:rPr lang="en-GB" dirty="0" smtClean="0">
                <a:latin typeface="Book Antiqua" panose="02040602050305030304" pitchFamily="18" charset="0"/>
              </a:rPr>
              <a:t>                   (isthmus aortae) </a:t>
            </a:r>
            <a:br>
              <a:rPr lang="en-GB" dirty="0" smtClean="0">
                <a:latin typeface="Book Antiqua" panose="02040602050305030304" pitchFamily="18" charset="0"/>
              </a:rPr>
            </a:br>
            <a:r>
              <a:rPr lang="en-GB" dirty="0" smtClean="0">
                <a:latin typeface="Book Antiqua" panose="02040602050305030304" pitchFamily="18" charset="0"/>
              </a:rPr>
              <a:t/>
            </a:r>
            <a:br>
              <a:rPr lang="en-GB" dirty="0" smtClean="0">
                <a:latin typeface="Book Antiqua" panose="02040602050305030304" pitchFamily="18" charset="0"/>
              </a:rPr>
            </a:br>
            <a:endParaRPr lang="en-GB" dirty="0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 descr="042 ACC"/>
          <p:cNvPicPr>
            <a:picLocks noGrp="1" noChangeAspect="1" noChangeArrowheads="1"/>
          </p:cNvPicPr>
          <p:nvPr/>
        </p:nvPicPr>
        <p:blipFill>
          <a:blip r:embed="rId3" cstate="print"/>
          <a:srcRect l="3218" r="800"/>
          <a:stretch>
            <a:fillRect/>
          </a:stretch>
        </p:blipFill>
        <p:spPr bwMode="auto">
          <a:xfrm>
            <a:off x="250825" y="981075"/>
            <a:ext cx="8785225" cy="5616575"/>
          </a:xfrm>
          <a:prstGeom prst="rect">
            <a:avLst/>
          </a:prstGeom>
          <a:noFill/>
          <a:ln w="38100" cap="flat" cmpd="sng">
            <a:noFill/>
            <a:bevel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4" descr="044 ACC grane"/>
          <p:cNvPicPr>
            <a:picLocks noGrp="1" noChangeArrowheads="1"/>
          </p:cNvPicPr>
          <p:nvPr/>
        </p:nvPicPr>
        <p:blipFill>
          <a:blip r:embed="rId2" cstate="print">
            <a:lum contrast="6000"/>
          </a:blip>
          <a:srcRect b="4599"/>
          <a:stretch>
            <a:fillRect/>
          </a:stretch>
        </p:blipFill>
        <p:spPr bwMode="auto">
          <a:xfrm>
            <a:off x="5868988" y="1341438"/>
            <a:ext cx="3292475" cy="5418137"/>
          </a:xfrm>
          <a:prstGeom prst="rect">
            <a:avLst/>
          </a:prstGeom>
          <a:noFill/>
          <a:ln w="38100" cap="flat" cmpd="sng">
            <a:noFill/>
            <a:bevel/>
            <a:headEnd/>
            <a:tailEnd/>
          </a:ln>
          <a:effectLst/>
        </p:spPr>
      </p:pic>
      <p:sp>
        <p:nvSpPr>
          <p:cNvPr id="29698" name="Rectangle 4"/>
          <p:cNvSpPr>
            <a:spLocks noGrp="1" noChangeArrowheads="1"/>
          </p:cNvSpPr>
          <p:nvPr/>
        </p:nvSpPr>
        <p:spPr bwMode="auto">
          <a:xfrm>
            <a:off x="0" y="188640"/>
            <a:ext cx="8963025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Right and left common carotid arteries (</a:t>
            </a:r>
            <a:r>
              <a:rPr lang="en-GB" altLang="en-US" sz="16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</a:t>
            </a:r>
            <a:r>
              <a:rPr lang="en-GB" altLang="en-US" sz="16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sz="16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carotis</a:t>
            </a:r>
            <a:r>
              <a:rPr lang="en-GB" altLang="en-US" sz="16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6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communis</a:t>
            </a:r>
            <a:r>
              <a:rPr lang="en-GB" altLang="en-US" sz="16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6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dextra</a:t>
            </a:r>
            <a:r>
              <a:rPr lang="en-GB" altLang="en-US" sz="16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6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and </a:t>
            </a:r>
            <a:r>
              <a:rPr lang="en-GB" altLang="en-US" sz="16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</a:t>
            </a:r>
            <a:r>
              <a:rPr lang="en-GB" altLang="en-US" sz="16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sz="16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carotis</a:t>
            </a:r>
            <a:r>
              <a:rPr lang="en-GB" altLang="en-US" sz="16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6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communis</a:t>
            </a:r>
            <a:r>
              <a:rPr lang="en-US" altLang="en-US" sz="16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600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sinistra</a:t>
            </a:r>
            <a:r>
              <a:rPr lang="en-GB" altLang="en-US" sz="16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en-US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, leaves the thoracic cavity and enter to the anterior neck and branches in 2 terminal branches at the level of the upper border of thyroid laryngeal </a:t>
            </a:r>
            <a:r>
              <a:rPr lang="en-US" altLang="en-US" sz="1600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cartlage</a:t>
            </a:r>
            <a:r>
              <a:rPr lang="en-US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endParaRPr lang="en-US" altLang="en-US" sz="16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endParaRPr lang="en-GB" altLang="en-US" sz="16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а) </a:t>
            </a:r>
            <a:r>
              <a:rPr lang="en-US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external carotid artery 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(a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carotis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externa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b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</a:t>
            </a: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from the neck it enters to the parotid region, </a:t>
            </a:r>
            <a:b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where it branches into the following </a:t>
            </a:r>
            <a:r>
              <a:rPr lang="en-GB" altLang="en-US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ateries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(behind the mandibular ramus)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</a:t>
            </a:r>
            <a:r>
              <a:rPr lang="en-GB" altLang="en-US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maxillaris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a. temporalis </a:t>
            </a:r>
            <a:r>
              <a:rPr lang="en-GB" altLang="en-US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superficialis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* 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by its collateral and terminal branches, it vascularize</a:t>
            </a:r>
            <a:b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the organs and tissues of the head and neck </a:t>
            </a:r>
            <a:endParaRPr lang="en-US" altLang="en-US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endParaRPr lang="en-US" altLang="en-US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б) </a:t>
            </a:r>
            <a:r>
              <a:rPr lang="en-US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internal carotid artery (a</a:t>
            </a: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US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carotis</a:t>
            </a: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interna</a:t>
            </a: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b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* 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from the neck it enters the deep region of the head</a:t>
            </a:r>
            <a:b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(</a:t>
            </a:r>
            <a:r>
              <a:rPr lang="en-US" altLang="en-US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retrostyloid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region) and than enters the carotid canal</a:t>
            </a:r>
            <a:b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in the skull</a:t>
            </a:r>
            <a:endParaRPr lang="en-US" altLang="en-US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* 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it branches into terminal branches, at the base of the brain :</a:t>
            </a: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 - </a:t>
            </a: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а. </a:t>
            </a:r>
            <a:r>
              <a:rPr lang="en-GB" altLang="en-US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cerebri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anterior   - a, </a:t>
            </a:r>
            <a:r>
              <a:rPr lang="en-GB" altLang="en-US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communicans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posterior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- 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</a:t>
            </a:r>
            <a:r>
              <a:rPr lang="en-GB" altLang="en-US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cerebri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media      - a. </a:t>
            </a:r>
            <a:r>
              <a:rPr lang="en-GB" altLang="en-US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choroidea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anterior</a:t>
            </a:r>
            <a:endParaRPr lang="en-GB" altLang="en-US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* 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its largest collateral branch is </a:t>
            </a:r>
            <a:r>
              <a:rPr lang="en-US" altLang="en-US" dirty="0" err="1" smtClean="0">
                <a:solidFill>
                  <a:srgbClr val="FF0000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ophtalmic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artery (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ophtalmica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en-GB" altLang="en-US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* 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internal carotid artery vascularizes the eye and the greatest </a:t>
            </a:r>
            <a:b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part of the brain </a:t>
            </a:r>
            <a:endParaRPr lang="en-US" altLang="en-US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044 ACC grane"/>
          <p:cNvPicPr>
            <a:picLocks noGrp="1" noChangeArrowheads="1"/>
          </p:cNvPicPr>
          <p:nvPr/>
        </p:nvPicPr>
        <p:blipFill>
          <a:blip r:embed="rId2" cstate="print">
            <a:lum contrast="6000"/>
          </a:blip>
          <a:srcRect b="4599"/>
          <a:stretch>
            <a:fillRect/>
          </a:stretch>
        </p:blipFill>
        <p:spPr bwMode="auto">
          <a:xfrm>
            <a:off x="614363" y="479425"/>
            <a:ext cx="8042275" cy="6367463"/>
          </a:xfrm>
          <a:prstGeom prst="rect">
            <a:avLst/>
          </a:prstGeom>
          <a:noFill/>
          <a:ln w="38100" cap="flat" cmpd="sng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Grp="1" noChangeArrowheads="1"/>
          </p:cNvSpPr>
          <p:nvPr/>
        </p:nvSpPr>
        <p:spPr bwMode="auto">
          <a:xfrm>
            <a:off x="-21431" y="116632"/>
            <a:ext cx="9107487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Subclavian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arteries, 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subclavia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dextra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and 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subclavia</a:t>
            </a: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sinistra</a:t>
            </a: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, </a:t>
            </a:r>
            <a:r>
              <a:rPr lang="en-GB" altLang="en-US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extens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toward the axillar fossa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It continuous as the axillar artery 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axillaris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 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 the level of lateral border of the 1</a:t>
            </a:r>
            <a:r>
              <a:rPr lang="en-GB" altLang="en-US" baseline="300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st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rib.</a:t>
            </a:r>
            <a:endParaRPr lang="en-GB" altLang="en-US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endParaRPr lang="en-GB" altLang="en-US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The most important branch of </a:t>
            </a:r>
            <a:r>
              <a:rPr lang="en-GB" altLang="en-US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subclavian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artery is vertebral artery </a:t>
            </a: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vertebralis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 :</a:t>
            </a:r>
            <a:endParaRPr lang="en-GB" altLang="en-US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paired a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vertebralis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travels through the openings at the transvers processes of cervical vertebrae, then through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foramen magnum 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and enters the posterior cranial fossa where it joins with contralateral vertebral artery, forming basilar artery (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basilaris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</a:t>
            </a:r>
            <a:endParaRPr lang="en-GB" altLang="en-US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branches of 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basilaris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vascularize 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brain and inner ear. Its terminal branches are:</a:t>
            </a:r>
            <a:endParaRPr lang="en-US" altLang="en-US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</a:t>
            </a:r>
            <a:r>
              <a:rPr lang="en-GB" altLang="en-US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cerebri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posterior (</a:t>
            </a:r>
            <a:r>
              <a:rPr lang="en-GB" altLang="en-US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dextra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dirty="0" smtClean="0">
                <a:solidFill>
                  <a:srgbClr val="FF0000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and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sinistra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endParaRPr lang="en-GB" altLang="en-US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endParaRPr lang="en-GB" altLang="en-US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endParaRPr lang="en-GB" altLang="en-US" sz="16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endParaRPr lang="en-US" altLang="en-US" sz="2800" dirty="0"/>
          </a:p>
        </p:txBody>
      </p:sp>
      <p:pic>
        <p:nvPicPr>
          <p:cNvPr id="31747" name="Picture 3" descr="042 ACC"/>
          <p:cNvPicPr>
            <a:picLocks noGrp="1" noChangeAspect="1" noChangeArrowheads="1"/>
          </p:cNvPicPr>
          <p:nvPr/>
        </p:nvPicPr>
        <p:blipFill>
          <a:blip r:embed="rId3" cstate="print"/>
          <a:srcRect l="3218" r="800"/>
          <a:stretch>
            <a:fillRect/>
          </a:stretch>
        </p:blipFill>
        <p:spPr bwMode="auto">
          <a:xfrm>
            <a:off x="468313" y="3933825"/>
            <a:ext cx="4064000" cy="2598738"/>
          </a:xfrm>
          <a:prstGeom prst="rect">
            <a:avLst/>
          </a:prstGeom>
          <a:noFill/>
          <a:ln w="38100" cap="flat" cmpd="sng">
            <a:noFill/>
            <a:miter lim="800000"/>
            <a:headEnd/>
            <a:tailEnd/>
          </a:ln>
          <a:effectLst/>
        </p:spPr>
      </p:pic>
      <p:pic>
        <p:nvPicPr>
          <p:cNvPr id="31748" name="Picture 4" descr="044 ACC grane"/>
          <p:cNvPicPr>
            <a:picLocks noGrp="1" noChangeArrowheads="1"/>
          </p:cNvPicPr>
          <p:nvPr/>
        </p:nvPicPr>
        <p:blipFill>
          <a:blip r:embed="rId4" cstate="print">
            <a:lum contrast="6000"/>
          </a:blip>
          <a:srcRect b="4599"/>
          <a:stretch>
            <a:fillRect/>
          </a:stretch>
        </p:blipFill>
        <p:spPr bwMode="auto">
          <a:xfrm>
            <a:off x="5003800" y="3429000"/>
            <a:ext cx="3579813" cy="3387725"/>
          </a:xfrm>
          <a:prstGeom prst="rect">
            <a:avLst/>
          </a:prstGeom>
          <a:noFill/>
          <a:ln w="38100" cap="flat" cmpd="sng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-22225"/>
            <a:ext cx="8085138" cy="714375"/>
          </a:xfrm>
        </p:spPr>
        <p:txBody>
          <a:bodyPr/>
          <a:lstStyle/>
          <a:p>
            <a:r>
              <a:rPr lang="en-US" altLang="en-US" sz="2800" b="1" dirty="0" smtClean="0">
                <a:solidFill>
                  <a:schemeClr val="tx1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Circulatory system</a:t>
            </a:r>
            <a:endParaRPr lang="en-US" altLang="en-US" sz="2800" b="1" dirty="0">
              <a:solidFill>
                <a:schemeClr val="tx1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88" y="620713"/>
            <a:ext cx="9109075" cy="6049962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Arteries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carry blood from heart to periphery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c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arry oxygenated blood (exceptions: </a:t>
            </a:r>
            <a:r>
              <a:rPr lang="en-GB" altLang="en-US" sz="1800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truncus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pulmonalis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and </a:t>
            </a:r>
            <a:r>
              <a:rPr lang="en-US" altLang="en-US" sz="1800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аа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sz="1800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pulmonales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arteries branch to smaller branches</a:t>
            </a:r>
            <a:endParaRPr lang="en-U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the smallest arteries are </a:t>
            </a:r>
            <a:r>
              <a:rPr lang="en-US" altLang="en-US" sz="1800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arteriolae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, continued by capillaries</a:t>
            </a:r>
            <a:endParaRPr lang="en-U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join of two arteries is named artery anastomosis</a:t>
            </a:r>
            <a:endParaRPr lang="en-U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U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Capillaries</a:t>
            </a:r>
            <a:endParaRPr lang="en-U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blood vessels between artery and vein circulation (exceptions: portal circulation</a:t>
            </a:r>
            <a:b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of liver and renal glomerulus)</a:t>
            </a:r>
            <a:endParaRPr lang="en-U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- </a:t>
            </a:r>
            <a:r>
              <a:rPr lang="en-GB" sz="1800" dirty="0">
                <a:latin typeface="Book Antiqua" panose="02040602050305030304" pitchFamily="18" charset="0"/>
              </a:rPr>
              <a:t>The primary function of capillaries is the exchange of materials between </a:t>
            </a:r>
            <a:r>
              <a:rPr lang="en-GB" sz="1800" dirty="0" smtClean="0">
                <a:latin typeface="Book Antiqua" panose="02040602050305030304" pitchFamily="18" charset="0"/>
              </a:rPr>
              <a:t>the</a:t>
            </a:r>
            <a:br>
              <a:rPr lang="en-GB" sz="1800" dirty="0" smtClean="0">
                <a:latin typeface="Book Antiqua" panose="02040602050305030304" pitchFamily="18" charset="0"/>
              </a:rPr>
            </a:br>
            <a:r>
              <a:rPr lang="en-GB" sz="1800" dirty="0" smtClean="0">
                <a:latin typeface="Book Antiqua" panose="02040602050305030304" pitchFamily="18" charset="0"/>
              </a:rPr>
              <a:t>   blood </a:t>
            </a:r>
            <a:r>
              <a:rPr lang="en-GB" sz="1800" dirty="0">
                <a:latin typeface="Book Antiqua" panose="02040602050305030304" pitchFamily="18" charset="0"/>
              </a:rPr>
              <a:t>and tissue cells</a:t>
            </a:r>
            <a:endParaRPr lang="en-U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U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Veins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a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rterial capillaries are continued by the smallest veins named </a:t>
            </a:r>
            <a:r>
              <a:rPr lang="en-US" altLang="en-US" sz="1800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venullae</a:t>
            </a:r>
            <a:endParaRPr lang="en-U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veins carry blood from periphery to heart</a:t>
            </a:r>
            <a:endParaRPr lang="en-U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carry deoxygenated blood (exception: 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vv. </a:t>
            </a:r>
            <a:r>
              <a:rPr lang="en-GB" altLang="en-US" sz="1800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pulmonales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vein anastomosis is connection of two vein systems  </a:t>
            </a:r>
            <a:b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smaller veins drain into larger veins</a:t>
            </a:r>
            <a:endParaRPr lang="sr-Latn-CS" altLang="en-US" sz="1800" i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sr-Latn-CS" altLang="en-US" sz="1800" i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sr-Latn-CS" altLang="en-US" sz="1800" b="1" i="1" dirty="0">
              <a:solidFill>
                <a:srgbClr val="262673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1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1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1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2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12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12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12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2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2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2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2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2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2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12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12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750" y="46038"/>
            <a:ext cx="8497888" cy="6767512"/>
          </a:xfrm>
        </p:spPr>
        <p:txBody>
          <a:bodyPr/>
          <a:lstStyle/>
          <a:p>
            <a:pPr marL="533400" indent="-533400">
              <a:lnSpc>
                <a:spcPct val="90000"/>
              </a:lnSpc>
              <a:buFontTx/>
              <a:buNone/>
            </a:pPr>
            <a:r>
              <a:rPr lang="sr-Latn-CS" alt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Latn-C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</a:t>
            </a:r>
            <a:r>
              <a:rPr lang="en-U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AXILLARIS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</a:t>
            </a:r>
            <a:r>
              <a:rPr lang="sr-Latn-C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</a:t>
            </a:r>
            <a:r>
              <a:rPr lang="en-GB" alt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lower border of  </a:t>
            </a:r>
            <a:r>
              <a:rPr lang="sr-Latn-C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m. teres major-a</a:t>
            </a:r>
            <a:br>
              <a:rPr lang="sr-Latn-C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BRACHIALIS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</a:t>
            </a:r>
            <a:r>
              <a:rPr lang="sr-Latn-C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</a:t>
            </a:r>
            <a:r>
              <a:rPr lang="en-GB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runs through</a:t>
            </a:r>
            <a:r>
              <a:rPr lang="sr-Latn-CS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sulcus </a:t>
            </a:r>
            <a:r>
              <a:rPr lang="sr-Cyrl-C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bicipitalis </a:t>
            </a:r>
            <a:r>
              <a:rPr lang="sr-Latn-CS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medialis</a:t>
            </a:r>
            <a:r>
              <a:rPr lang="en-US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(in upper arm)</a:t>
            </a:r>
            <a:endParaRPr lang="sr-Latn-CS" altLang="en-US" sz="2000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endParaRPr lang="sr-Latn-CS" altLang="en-US" sz="2000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endParaRPr lang="sr-Latn-CS" altLang="en-US" sz="2000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sr-Latn-C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 </a:t>
            </a:r>
            <a:r>
              <a:rPr lang="en-GB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   runs through the middle part of </a:t>
            </a:r>
            <a: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cubital 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fossa</a:t>
            </a:r>
            <a:endParaRPr lang="sr-Latn-CS" alt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sr-Latn-C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 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endParaRPr lang="sr-Latn-CS" alt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sr-Latn-C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 </a:t>
            </a:r>
            <a:r>
              <a:rPr lang="en-U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TERMINAL BRANCHES</a:t>
            </a:r>
            <a:endParaRPr lang="sr-Latn-CS" alt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sr-Latn-C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   </a:t>
            </a:r>
            <a:r>
              <a:rPr lang="en-U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sr-Latn-C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en-GB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 the level of</a:t>
            </a:r>
            <a:r>
              <a:rPr lang="sr-Latn-CS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colum radii)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sr-Latn-C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    </a:t>
            </a:r>
            <a:r>
              <a:rPr lang="en-U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sr-Latn-C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a. radialis</a:t>
            </a:r>
            <a:br>
              <a:rPr lang="sr-Latn-C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       </a:t>
            </a:r>
            <a:r>
              <a:rPr lang="en-GB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r>
              <a:rPr lang="en-US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runs through the lateral part of anterior forearm region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        </a:t>
            </a:r>
            <a:r>
              <a:rPr lang="en-US" alt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- it ends in the carpal region as </a:t>
            </a:r>
            <a:r>
              <a:rPr lang="en-GB" altLang="en-US" sz="16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arcus</a:t>
            </a:r>
            <a:r>
              <a:rPr lang="en-GB" altLang="en-U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6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palmaris</a:t>
            </a:r>
            <a:r>
              <a:rPr lang="en-GB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6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profundus</a:t>
            </a:r>
            <a:endParaRPr lang="en-GB" altLang="en-US" sz="16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sr-Latn-C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</a:t>
            </a:r>
            <a:r>
              <a:rPr lang="en-GB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</a:t>
            </a:r>
            <a:r>
              <a:rPr lang="en-U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sr-Latn-C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a. ulnaris</a:t>
            </a:r>
            <a:endParaRPr lang="sr-Latn-CS" alt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None/>
            </a:pPr>
            <a:r>
              <a:rPr lang="en-GB" altLang="en-US" sz="2000" i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			</a:t>
            </a:r>
            <a:r>
              <a:rPr lang="en-US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runs through the </a:t>
            </a:r>
            <a:r>
              <a:rPr lang="en-US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medial part </a:t>
            </a:r>
            <a:r>
              <a:rPr lang="en-US" alt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of anterior forearm </a:t>
            </a:r>
            <a:r>
              <a:rPr lang="en-US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region</a:t>
            </a:r>
            <a:r>
              <a:rPr lang="en-US" alt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</a:t>
            </a:r>
            <a:r>
              <a:rPr lang="en-US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it ends in carpal region as </a:t>
            </a:r>
            <a:r>
              <a:rPr lang="en-GB" altLang="en-US" sz="16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arcus</a:t>
            </a:r>
            <a:r>
              <a:rPr lang="en-GB" altLang="en-US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6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palmaris</a:t>
            </a:r>
            <a:r>
              <a:rPr lang="en-GB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6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superficialis</a:t>
            </a:r>
            <a:r>
              <a:rPr lang="en-GB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6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* </a:t>
            </a:r>
            <a:r>
              <a:rPr lang="en-US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collate</a:t>
            </a:r>
            <a:r>
              <a:rPr lang="en-GB" altLang="en-US" sz="1600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ral</a:t>
            </a:r>
            <a:r>
              <a:rPr lang="en-GB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branches of radial and ulnar artery vascularize forearm, while its</a:t>
            </a:r>
            <a:br>
              <a:rPr lang="en-GB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terminal branches vascularize the hand.</a:t>
            </a:r>
            <a:endParaRPr lang="en-GB" altLang="en-US" sz="16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32771" name="AutoShape 4"/>
          <p:cNvSpPr>
            <a:spLocks noChangeArrowheads="1"/>
          </p:cNvSpPr>
          <p:nvPr/>
        </p:nvSpPr>
        <p:spPr bwMode="auto">
          <a:xfrm>
            <a:off x="4486275" y="693738"/>
            <a:ext cx="142875" cy="720725"/>
          </a:xfrm>
          <a:prstGeom prst="downArrow">
            <a:avLst>
              <a:gd name="adj1" fmla="val 50000"/>
              <a:gd name="adj2" fmla="val 126111"/>
            </a:avLst>
          </a:prstGeom>
          <a:solidFill>
            <a:srgbClr val="FFFF00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sp>
        <p:nvSpPr>
          <p:cNvPr id="32772" name="AutoShape 6"/>
          <p:cNvSpPr>
            <a:spLocks noChangeArrowheads="1"/>
          </p:cNvSpPr>
          <p:nvPr/>
        </p:nvSpPr>
        <p:spPr bwMode="auto">
          <a:xfrm>
            <a:off x="4471987" y="3033713"/>
            <a:ext cx="142875" cy="720725"/>
          </a:xfrm>
          <a:prstGeom prst="downArrow">
            <a:avLst>
              <a:gd name="adj1" fmla="val 50000"/>
              <a:gd name="adj2" fmla="val 126111"/>
            </a:avLst>
          </a:prstGeom>
          <a:solidFill>
            <a:srgbClr val="FFFF00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r-Latn-CS" altLang="en-US">
                <a:solidFill>
                  <a:srgbClr val="FFFF00"/>
                </a:solidFill>
              </a:rPr>
              <a:t>  </a:t>
            </a:r>
            <a:endParaRPr lang="en-US" altLang="en-US">
              <a:solidFill>
                <a:srgbClr val="FFFF00"/>
              </a:solidFill>
            </a:endParaRPr>
          </a:p>
        </p:txBody>
      </p:sp>
      <p:sp>
        <p:nvSpPr>
          <p:cNvPr id="32773" name="AutoShape 5"/>
          <p:cNvSpPr>
            <a:spLocks noChangeArrowheads="1"/>
          </p:cNvSpPr>
          <p:nvPr/>
        </p:nvSpPr>
        <p:spPr bwMode="auto">
          <a:xfrm>
            <a:off x="4486275" y="2133600"/>
            <a:ext cx="142875" cy="720725"/>
          </a:xfrm>
          <a:prstGeom prst="downArrow">
            <a:avLst>
              <a:gd name="adj1" fmla="val 50000"/>
              <a:gd name="adj2" fmla="val 126111"/>
            </a:avLst>
          </a:prstGeom>
          <a:solidFill>
            <a:srgbClr val="FFFF00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pic>
        <p:nvPicPr>
          <p:cNvPr id="32774" name="Picture 8" descr="kr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628900" cy="5143500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8" name="Picture 9"/>
          <p:cNvPicPr>
            <a:picLocks noChangeAspect="1" noChangeArrowheads="1"/>
          </p:cNvPicPr>
          <p:nvPr/>
        </p:nvPicPr>
        <p:blipFill>
          <a:blip r:embed="rId2" cstate="print"/>
          <a:srcRect l="28906" t="15312" r="28320" b="5000"/>
          <a:stretch>
            <a:fillRect/>
          </a:stretch>
        </p:blipFill>
        <p:spPr bwMode="auto">
          <a:xfrm>
            <a:off x="4967787" y="1439077"/>
            <a:ext cx="417195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9" name="Rectangle 3"/>
          <p:cNvSpPr>
            <a:spLocks noChangeArrowheads="1"/>
          </p:cNvSpPr>
          <p:nvPr/>
        </p:nvSpPr>
        <p:spPr bwMode="auto">
          <a:xfrm>
            <a:off x="852293" y="357516"/>
            <a:ext cx="78870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altLang="en-US" sz="2800" b="1" dirty="0" smtClean="0">
                <a:latin typeface="Book Antiqua" pitchFamily="18" charset="0"/>
              </a:rPr>
              <a:t>Thoracic aorta </a:t>
            </a:r>
            <a:r>
              <a:rPr lang="en-US" altLang="en-US" sz="2800" b="1" dirty="0">
                <a:latin typeface="Book Antiqua" pitchFamily="18" charset="0"/>
              </a:rPr>
              <a:t>(</a:t>
            </a:r>
            <a:r>
              <a:rPr lang="en-GB" altLang="en-US" sz="2800" b="1" dirty="0">
                <a:latin typeface="Book Antiqua" pitchFamily="18" charset="0"/>
              </a:rPr>
              <a:t>PARS </a:t>
            </a:r>
            <a:r>
              <a:rPr lang="sr-Latn-CS" altLang="en-US" sz="2800" b="1" dirty="0">
                <a:latin typeface="Book Antiqua" pitchFamily="18" charset="0"/>
              </a:rPr>
              <a:t>THORACICA</a:t>
            </a:r>
            <a:r>
              <a:rPr lang="en-GB" altLang="en-US" sz="2800" b="1" dirty="0">
                <a:latin typeface="Book Antiqua" pitchFamily="18" charset="0"/>
              </a:rPr>
              <a:t> </a:t>
            </a:r>
            <a:r>
              <a:rPr lang="sr-Latn-CS" altLang="en-US" sz="2800" b="1" dirty="0">
                <a:latin typeface="Book Antiqua" pitchFamily="18" charset="0"/>
              </a:rPr>
              <a:t>AORTA</a:t>
            </a:r>
            <a:r>
              <a:rPr lang="en-GB" altLang="en-US" sz="2800" b="1" dirty="0">
                <a:latin typeface="Book Antiqua" pitchFamily="18" charset="0"/>
              </a:rPr>
              <a:t>E</a:t>
            </a:r>
            <a:r>
              <a:rPr lang="en-US" altLang="en-US" sz="2800" b="1" dirty="0">
                <a:latin typeface="Book Antiqua" pitchFamily="18" charset="0"/>
              </a:rPr>
              <a:t>)</a:t>
            </a:r>
            <a:endParaRPr lang="sr-Latn-CS" altLang="en-US" sz="2800" b="1" dirty="0">
              <a:latin typeface="Book Antiqua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1468" y="855213"/>
            <a:ext cx="80669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en-GB" dirty="0">
                <a:latin typeface="Book Antiqua" panose="02040602050305030304" pitchFamily="18" charset="0"/>
              </a:rPr>
              <a:t>It continues the </a:t>
            </a:r>
            <a:r>
              <a:rPr lang="en-GB" dirty="0" smtClean="0">
                <a:latin typeface="Book Antiqua" panose="02040602050305030304" pitchFamily="18" charset="0"/>
              </a:rPr>
              <a:t>aortic arch </a:t>
            </a:r>
            <a:r>
              <a:rPr lang="en-GB" dirty="0">
                <a:latin typeface="Book Antiqua" panose="02040602050305030304" pitchFamily="18" charset="0"/>
              </a:rPr>
              <a:t>at the </a:t>
            </a:r>
            <a:r>
              <a:rPr lang="en-GB" dirty="0" smtClean="0">
                <a:latin typeface="Book Antiqua" panose="02040602050305030304" pitchFamily="18" charset="0"/>
              </a:rPr>
              <a:t>left side of 4</a:t>
            </a:r>
            <a:r>
              <a:rPr lang="en-GB" baseline="30000" dirty="0" smtClean="0">
                <a:latin typeface="Book Antiqua" panose="02040602050305030304" pitchFamily="18" charset="0"/>
              </a:rPr>
              <a:t>th</a:t>
            </a:r>
            <a:r>
              <a:rPr lang="en-GB" dirty="0" smtClean="0">
                <a:latin typeface="Book Antiqua" panose="02040602050305030304" pitchFamily="18" charset="0"/>
              </a:rPr>
              <a:t> thoracic vertebra</a:t>
            </a:r>
          </a:p>
          <a:p>
            <a:pPr marL="285750" indent="-285750">
              <a:buFontTx/>
              <a:buChar char="-"/>
            </a:pPr>
            <a:r>
              <a:rPr lang="en-GB" dirty="0">
                <a:latin typeface="Book Antiqua" panose="02040602050305030304" pitchFamily="18" charset="0"/>
              </a:rPr>
              <a:t>It ends at the </a:t>
            </a:r>
            <a:r>
              <a:rPr lang="en-GB" dirty="0" smtClean="0">
                <a:latin typeface="Book Antiqua" panose="02040602050305030304" pitchFamily="18" charset="0"/>
              </a:rPr>
              <a:t>anterior side of 12</a:t>
            </a:r>
            <a:r>
              <a:rPr lang="en-GB" baseline="30000" dirty="0" smtClean="0">
                <a:latin typeface="Book Antiqua" panose="02040602050305030304" pitchFamily="18" charset="0"/>
              </a:rPr>
              <a:t>th</a:t>
            </a:r>
            <a:r>
              <a:rPr lang="en-GB" dirty="0" smtClean="0">
                <a:latin typeface="Book Antiqua" panose="02040602050305030304" pitchFamily="18" charset="0"/>
              </a:rPr>
              <a:t> thoracic vertebra</a:t>
            </a:r>
            <a:endParaRPr lang="en-GB" dirty="0">
              <a:latin typeface="Book Antiqua" panose="02040602050305030304" pitchFamily="18" charset="0"/>
            </a:endParaRPr>
          </a:p>
          <a:p>
            <a:pPr marL="285750" indent="-285750">
              <a:buFontTx/>
              <a:buChar char="-"/>
            </a:pPr>
            <a:endParaRPr lang="en-GB" dirty="0" smtClean="0">
              <a:latin typeface="Book Antiqua" panose="02040602050305030304" pitchFamily="18" charset="0"/>
            </a:endParaRPr>
          </a:p>
          <a:p>
            <a:pPr marL="285750" indent="-285750">
              <a:buFontTx/>
              <a:buChar char="-"/>
            </a:pPr>
            <a:endParaRPr lang="en-GB" dirty="0">
              <a:latin typeface="Book Antiqua" panose="0204060205030503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519" y="1556792"/>
            <a:ext cx="5129930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Book Antiqua" panose="02040602050305030304" pitchFamily="18" charset="0"/>
              </a:rPr>
              <a:t>Branches:</a:t>
            </a:r>
          </a:p>
          <a:p>
            <a:endParaRPr lang="en-GB" sz="2400" dirty="0" smtClean="0">
              <a:latin typeface="Book Antiqua" panose="0204060205030503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GB" dirty="0" smtClean="0">
                <a:latin typeface="Book Antiqua" panose="02040602050305030304" pitchFamily="18" charset="0"/>
              </a:rPr>
              <a:t>Bronchial branches (</a:t>
            </a:r>
            <a:r>
              <a:rPr lang="en-GB" dirty="0" err="1" smtClean="0">
                <a:latin typeface="Book Antiqua" panose="02040602050305030304" pitchFamily="18" charset="0"/>
              </a:rPr>
              <a:t>rr</a:t>
            </a:r>
            <a:r>
              <a:rPr lang="en-GB" dirty="0" smtClean="0">
                <a:latin typeface="Book Antiqua" panose="02040602050305030304" pitchFamily="18" charset="0"/>
              </a:rPr>
              <a:t>. </a:t>
            </a:r>
            <a:r>
              <a:rPr lang="en-GB" dirty="0" err="1" smtClean="0">
                <a:latin typeface="Book Antiqua" panose="02040602050305030304" pitchFamily="18" charset="0"/>
              </a:rPr>
              <a:t>bronchiales</a:t>
            </a:r>
            <a:r>
              <a:rPr lang="en-GB" dirty="0" smtClean="0">
                <a:latin typeface="Book Antiqua" panose="02040602050305030304" pitchFamily="18" charset="0"/>
              </a:rPr>
              <a:t>)</a:t>
            </a:r>
            <a:br>
              <a:rPr lang="en-GB" dirty="0" smtClean="0">
                <a:latin typeface="Book Antiqua" panose="02040602050305030304" pitchFamily="18" charset="0"/>
              </a:rPr>
            </a:br>
            <a:endParaRPr lang="en-GB" dirty="0" smtClean="0">
              <a:latin typeface="Book Antiqua" panose="0204060205030503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GB" dirty="0" smtClean="0">
                <a:latin typeface="Book Antiqua" panose="02040602050305030304" pitchFamily="18" charset="0"/>
              </a:rPr>
              <a:t>Oesophageal </a:t>
            </a:r>
            <a:r>
              <a:rPr lang="en-GB" dirty="0">
                <a:latin typeface="Book Antiqua" panose="02040602050305030304" pitchFamily="18" charset="0"/>
              </a:rPr>
              <a:t>branches</a:t>
            </a:r>
            <a:r>
              <a:rPr lang="en-GB" dirty="0" smtClean="0">
                <a:latin typeface="Book Antiqua" panose="02040602050305030304" pitchFamily="18" charset="0"/>
              </a:rPr>
              <a:t> (</a:t>
            </a:r>
            <a:r>
              <a:rPr lang="en-GB" dirty="0" err="1" smtClean="0">
                <a:latin typeface="Book Antiqua" panose="02040602050305030304" pitchFamily="18" charset="0"/>
              </a:rPr>
              <a:t>rr</a:t>
            </a:r>
            <a:r>
              <a:rPr lang="en-GB" dirty="0" smtClean="0">
                <a:latin typeface="Book Antiqua" panose="02040602050305030304" pitchFamily="18" charset="0"/>
              </a:rPr>
              <a:t>. </a:t>
            </a:r>
            <a:r>
              <a:rPr lang="en-GB" dirty="0" err="1" smtClean="0">
                <a:latin typeface="Book Antiqua" panose="02040602050305030304" pitchFamily="18" charset="0"/>
              </a:rPr>
              <a:t>esophageales</a:t>
            </a:r>
            <a:r>
              <a:rPr lang="en-GB" dirty="0" smtClean="0">
                <a:latin typeface="Book Antiqua" panose="02040602050305030304" pitchFamily="18" charset="0"/>
              </a:rPr>
              <a:t>)</a:t>
            </a:r>
            <a:br>
              <a:rPr lang="en-GB" dirty="0" smtClean="0">
                <a:latin typeface="Book Antiqua" panose="02040602050305030304" pitchFamily="18" charset="0"/>
              </a:rPr>
            </a:br>
            <a:endParaRPr lang="en-GB" dirty="0" smtClean="0">
              <a:latin typeface="Book Antiqua" panose="0204060205030503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GB" dirty="0" smtClean="0">
                <a:latin typeface="Book Antiqua" panose="02040602050305030304" pitchFamily="18" charset="0"/>
              </a:rPr>
              <a:t>Pericardial </a:t>
            </a:r>
            <a:r>
              <a:rPr lang="en-GB" dirty="0">
                <a:latin typeface="Book Antiqua" panose="02040602050305030304" pitchFamily="18" charset="0"/>
              </a:rPr>
              <a:t>branches</a:t>
            </a:r>
            <a:r>
              <a:rPr lang="en-GB" dirty="0" smtClean="0">
                <a:latin typeface="Book Antiqua" panose="02040602050305030304" pitchFamily="18" charset="0"/>
              </a:rPr>
              <a:t> (</a:t>
            </a:r>
            <a:r>
              <a:rPr lang="en-GB" dirty="0" err="1" smtClean="0">
                <a:latin typeface="Book Antiqua" panose="02040602050305030304" pitchFamily="18" charset="0"/>
              </a:rPr>
              <a:t>rr</a:t>
            </a:r>
            <a:r>
              <a:rPr lang="en-GB" dirty="0" smtClean="0">
                <a:latin typeface="Book Antiqua" panose="02040602050305030304" pitchFamily="18" charset="0"/>
              </a:rPr>
              <a:t>. </a:t>
            </a:r>
            <a:r>
              <a:rPr lang="en-GB" dirty="0" err="1" smtClean="0">
                <a:latin typeface="Book Antiqua" panose="02040602050305030304" pitchFamily="18" charset="0"/>
              </a:rPr>
              <a:t>pericardiaci</a:t>
            </a:r>
            <a:r>
              <a:rPr lang="en-GB" dirty="0" smtClean="0">
                <a:latin typeface="Book Antiqua" panose="02040602050305030304" pitchFamily="18" charset="0"/>
              </a:rPr>
              <a:t>)</a:t>
            </a:r>
            <a:br>
              <a:rPr lang="en-GB" dirty="0" smtClean="0">
                <a:latin typeface="Book Antiqua" panose="02040602050305030304" pitchFamily="18" charset="0"/>
              </a:rPr>
            </a:br>
            <a:endParaRPr lang="en-GB" dirty="0" smtClean="0">
              <a:latin typeface="Book Antiqua" panose="0204060205030503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GB" dirty="0" err="1" smtClean="0">
                <a:latin typeface="Book Antiqua" panose="02040602050305030304" pitchFamily="18" charset="0"/>
              </a:rPr>
              <a:t>Mediastinal</a:t>
            </a:r>
            <a:r>
              <a:rPr lang="en-GB" dirty="0" smtClean="0">
                <a:latin typeface="Book Antiqua" panose="02040602050305030304" pitchFamily="18" charset="0"/>
              </a:rPr>
              <a:t> branches (</a:t>
            </a:r>
            <a:r>
              <a:rPr lang="en-GB" dirty="0" err="1" smtClean="0">
                <a:latin typeface="Book Antiqua" panose="02040602050305030304" pitchFamily="18" charset="0"/>
              </a:rPr>
              <a:t>rr</a:t>
            </a:r>
            <a:r>
              <a:rPr lang="en-GB" dirty="0" smtClean="0">
                <a:latin typeface="Book Antiqua" panose="02040602050305030304" pitchFamily="18" charset="0"/>
              </a:rPr>
              <a:t>. </a:t>
            </a:r>
            <a:r>
              <a:rPr lang="en-GB" dirty="0" err="1" smtClean="0">
                <a:latin typeface="Book Antiqua" panose="02040602050305030304" pitchFamily="18" charset="0"/>
              </a:rPr>
              <a:t>mediastinales</a:t>
            </a:r>
            <a:r>
              <a:rPr lang="en-GB" dirty="0" smtClean="0">
                <a:latin typeface="Book Antiqua" panose="02040602050305030304" pitchFamily="18" charset="0"/>
              </a:rPr>
              <a:t>)</a:t>
            </a:r>
            <a:br>
              <a:rPr lang="en-GB" dirty="0" smtClean="0">
                <a:latin typeface="Book Antiqua" panose="02040602050305030304" pitchFamily="18" charset="0"/>
              </a:rPr>
            </a:br>
            <a:endParaRPr lang="en-GB" dirty="0" smtClean="0">
              <a:latin typeface="Book Antiqua" panose="0204060205030503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GB" dirty="0" smtClean="0">
                <a:latin typeface="Book Antiqua" panose="02040602050305030304" pitchFamily="18" charset="0"/>
              </a:rPr>
              <a:t>Posterior intercostal arteries</a:t>
            </a:r>
            <a:br>
              <a:rPr lang="en-GB" dirty="0" smtClean="0">
                <a:latin typeface="Book Antiqua" panose="02040602050305030304" pitchFamily="18" charset="0"/>
              </a:rPr>
            </a:br>
            <a:r>
              <a:rPr lang="en-GB" dirty="0" smtClean="0">
                <a:latin typeface="Book Antiqua" panose="02040602050305030304" pitchFamily="18" charset="0"/>
              </a:rPr>
              <a:t>(</a:t>
            </a:r>
            <a:r>
              <a:rPr lang="en-GB" dirty="0" err="1" smtClean="0">
                <a:latin typeface="Book Antiqua" panose="02040602050305030304" pitchFamily="18" charset="0"/>
              </a:rPr>
              <a:t>aa</a:t>
            </a:r>
            <a:r>
              <a:rPr lang="en-GB" dirty="0" smtClean="0">
                <a:latin typeface="Book Antiqua" panose="02040602050305030304" pitchFamily="18" charset="0"/>
              </a:rPr>
              <a:t>. </a:t>
            </a:r>
            <a:r>
              <a:rPr lang="en-GB" dirty="0" err="1">
                <a:latin typeface="Book Antiqua" panose="02040602050305030304" pitchFamily="18" charset="0"/>
              </a:rPr>
              <a:t>i</a:t>
            </a:r>
            <a:r>
              <a:rPr lang="en-GB" dirty="0" err="1" smtClean="0">
                <a:latin typeface="Book Antiqua" panose="02040602050305030304" pitchFamily="18" charset="0"/>
              </a:rPr>
              <a:t>ntercostales</a:t>
            </a:r>
            <a:r>
              <a:rPr lang="en-GB" dirty="0" smtClean="0">
                <a:latin typeface="Book Antiqua" panose="02040602050305030304" pitchFamily="18" charset="0"/>
              </a:rPr>
              <a:t> </a:t>
            </a:r>
            <a:r>
              <a:rPr lang="en-GB" dirty="0" err="1" smtClean="0">
                <a:latin typeface="Book Antiqua" panose="02040602050305030304" pitchFamily="18" charset="0"/>
              </a:rPr>
              <a:t>posteriores</a:t>
            </a:r>
            <a:r>
              <a:rPr lang="en-GB" dirty="0" smtClean="0">
                <a:latin typeface="Book Antiqua" panose="02040602050305030304" pitchFamily="18" charset="0"/>
              </a:rPr>
              <a:t> III-XI)</a:t>
            </a:r>
            <a:br>
              <a:rPr lang="en-GB" dirty="0" smtClean="0">
                <a:latin typeface="Book Antiqua" panose="02040602050305030304" pitchFamily="18" charset="0"/>
              </a:rPr>
            </a:br>
            <a:endParaRPr lang="en-GB" dirty="0" smtClean="0">
              <a:latin typeface="Book Antiqua" panose="0204060205030503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GB" dirty="0" smtClean="0">
                <a:latin typeface="Book Antiqua" panose="02040602050305030304" pitchFamily="18" charset="0"/>
              </a:rPr>
              <a:t>Subcostal artery (a. </a:t>
            </a:r>
            <a:r>
              <a:rPr lang="en-GB" dirty="0" err="1" smtClean="0">
                <a:latin typeface="Book Antiqua" panose="02040602050305030304" pitchFamily="18" charset="0"/>
              </a:rPr>
              <a:t>subcostalis</a:t>
            </a:r>
            <a:r>
              <a:rPr lang="en-GB" dirty="0" smtClean="0">
                <a:latin typeface="Book Antiqua" panose="02040602050305030304" pitchFamily="18" charset="0"/>
              </a:rPr>
              <a:t>)</a:t>
            </a:r>
            <a:br>
              <a:rPr lang="en-GB" dirty="0" smtClean="0">
                <a:latin typeface="Book Antiqua" panose="02040602050305030304" pitchFamily="18" charset="0"/>
              </a:rPr>
            </a:br>
            <a:endParaRPr lang="en-GB" dirty="0" smtClean="0">
              <a:latin typeface="Book Antiqua" panose="0204060205030503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GB" dirty="0" smtClean="0">
                <a:latin typeface="Book Antiqua" panose="02040602050305030304" pitchFamily="18" charset="0"/>
              </a:rPr>
              <a:t>Superior phrenic artery (a. </a:t>
            </a:r>
            <a:r>
              <a:rPr lang="en-GB" dirty="0" err="1" smtClean="0">
                <a:latin typeface="Book Antiqua" panose="02040602050305030304" pitchFamily="18" charset="0"/>
              </a:rPr>
              <a:t>phrenica</a:t>
            </a:r>
            <a:r>
              <a:rPr lang="en-GB" dirty="0" smtClean="0">
                <a:latin typeface="Book Antiqua" panose="02040602050305030304" pitchFamily="18" charset="0"/>
              </a:rPr>
              <a:t> superior)</a:t>
            </a:r>
            <a:endParaRPr lang="en-GB" dirty="0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 l="45209" t="19926" r="22861" b="16148"/>
          <a:stretch>
            <a:fillRect/>
          </a:stretch>
        </p:blipFill>
        <p:spPr bwMode="auto">
          <a:xfrm>
            <a:off x="4860032" y="1772816"/>
            <a:ext cx="4379912" cy="493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320721" y="150104"/>
            <a:ext cx="8494634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en-US" sz="2700" b="1" dirty="0" smtClean="0">
                <a:latin typeface="Book Antiqua" pitchFamily="18" charset="0"/>
              </a:rPr>
              <a:t>Abdominal aorta (</a:t>
            </a:r>
            <a:r>
              <a:rPr lang="en-GB" altLang="en-US" sz="2700" b="1" dirty="0">
                <a:latin typeface="Book Antiqua" pitchFamily="18" charset="0"/>
              </a:rPr>
              <a:t>PARS ABDOMINALIS AORTAE</a:t>
            </a:r>
            <a:r>
              <a:rPr lang="en-US" altLang="en-US" sz="2700" b="1" dirty="0">
                <a:latin typeface="Book Antiqua" pitchFamily="18" charset="0"/>
              </a:rPr>
              <a:t>)</a:t>
            </a:r>
            <a:endParaRPr lang="sr-Latn-CS" altLang="en-US" sz="2700" b="1" dirty="0">
              <a:latin typeface="Book Antiqua" pitchFamily="18" charset="0"/>
            </a:endParaRPr>
          </a:p>
        </p:txBody>
      </p:sp>
      <p:sp>
        <p:nvSpPr>
          <p:cNvPr id="34820" name="Rectangle 4"/>
          <p:cNvSpPr>
            <a:spLocks noGrp="1" noChangeArrowheads="1"/>
          </p:cNvSpPr>
          <p:nvPr/>
        </p:nvSpPr>
        <p:spPr bwMode="auto">
          <a:xfrm>
            <a:off x="-30164" y="693738"/>
            <a:ext cx="8922644" cy="611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GB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It continues </a:t>
            </a:r>
            <a:r>
              <a:rPr lang="en-GB" altLang="en-US" sz="16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</a:t>
            </a:r>
            <a:r>
              <a:rPr lang="en-GB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horacic aorta, at the level of aortic hiatus od diaphragm</a:t>
            </a:r>
            <a:endParaRPr lang="en-GB" altLang="en-US" sz="16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</a:t>
            </a:r>
            <a:r>
              <a:rPr lang="en-US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It descends </a:t>
            </a:r>
            <a:r>
              <a:rPr lang="en-US" altLang="en-US" sz="16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</a:t>
            </a:r>
            <a:r>
              <a:rPr lang="en-US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hrough the retroperitoneal part of abdominal cavity, adjacent to the left side of 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 sz="16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vertebral column, from the 12</a:t>
            </a:r>
            <a:r>
              <a:rPr lang="en-US" altLang="en-US" sz="1600" baseline="300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</a:t>
            </a:r>
            <a:r>
              <a:rPr lang="en-US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thoracic vertebra and ends </a:t>
            </a:r>
            <a:r>
              <a:rPr lang="en-US" altLang="en-US" sz="16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</a:t>
            </a:r>
            <a:r>
              <a:rPr lang="en-US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 </a:t>
            </a:r>
            <a:r>
              <a:rPr lang="en-US" altLang="en-US" sz="16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</a:t>
            </a:r>
            <a:r>
              <a:rPr lang="en-US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he level of 12</a:t>
            </a:r>
            <a:r>
              <a:rPr lang="en-US" altLang="en-US" sz="1600" baseline="300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</a:t>
            </a:r>
            <a:r>
              <a:rPr lang="en-US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lumbar vertebra.</a:t>
            </a:r>
            <a:endParaRPr lang="en-US" altLang="en-US" sz="16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endParaRPr lang="sr-Latn-CS" altLang="en-US" sz="20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Collateral branches:</a:t>
            </a:r>
            <a:br>
              <a:rPr lang="en-US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a) parietal:</a:t>
            </a: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US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inferior phrenic artery </a:t>
            </a:r>
            <a:br>
              <a:rPr lang="en-US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(а</a:t>
            </a: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phrenica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inferior)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lumbar arteries (</a:t>
            </a:r>
            <a:r>
              <a:rPr lang="en-GB" altLang="en-US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aa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</a:t>
            </a:r>
            <a:r>
              <a:rPr lang="en-GB" altLang="en-US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umbales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en-GB" altLang="en-US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b</a:t>
            </a:r>
            <a:r>
              <a:rPr lang="en-US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 visceral:</a:t>
            </a: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US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celiac trunk (</a:t>
            </a:r>
            <a:r>
              <a:rPr lang="en-GB" altLang="en-US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truncus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celiacus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superior mesenteric artery</a:t>
            </a:r>
            <a:b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(a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mesenterica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superior)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middle suprarenal artery</a:t>
            </a:r>
            <a:b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(a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suprarenalis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media)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renal artery (a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renalis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testicular / ovarian artery</a:t>
            </a:r>
            <a:b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(a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testicularis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/ a. </a:t>
            </a:r>
            <a:r>
              <a:rPr lang="en-GB" altLang="en-US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ovarica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en-GB" altLang="en-US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inferior mesenteric artery</a:t>
            </a:r>
            <a:b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(a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mesenterica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inferior)</a:t>
            </a:r>
            <a:endParaRPr lang="en-GB" altLang="en-US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endParaRPr lang="en-GB" altLang="en-US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 l="45209" t="19926" r="22861" b="16148"/>
          <a:stretch>
            <a:fillRect/>
          </a:stretch>
        </p:blipFill>
        <p:spPr bwMode="auto">
          <a:xfrm>
            <a:off x="6588224" y="4365104"/>
            <a:ext cx="2077233" cy="233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320721" y="150104"/>
            <a:ext cx="8494634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en-US" sz="2700" b="1" dirty="0" smtClean="0">
                <a:latin typeface="Book Antiqua" pitchFamily="18" charset="0"/>
              </a:rPr>
              <a:t>Abdominal aorta (</a:t>
            </a:r>
            <a:r>
              <a:rPr lang="en-GB" altLang="en-US" sz="2700" b="1" dirty="0">
                <a:latin typeface="Book Antiqua" pitchFamily="18" charset="0"/>
              </a:rPr>
              <a:t>PARS ABDOMINALIS AORTAE</a:t>
            </a:r>
            <a:r>
              <a:rPr lang="en-US" altLang="en-US" sz="2700" b="1" dirty="0">
                <a:latin typeface="Book Antiqua" pitchFamily="18" charset="0"/>
              </a:rPr>
              <a:t>)</a:t>
            </a:r>
            <a:endParaRPr lang="sr-Latn-CS" altLang="en-US" sz="2700" b="1" dirty="0">
              <a:latin typeface="Book Antiqua" pitchFamily="18" charset="0"/>
            </a:endParaRPr>
          </a:p>
        </p:txBody>
      </p:sp>
      <p:sp>
        <p:nvSpPr>
          <p:cNvPr id="34820" name="Rectangle 4"/>
          <p:cNvSpPr>
            <a:spLocks noGrp="1" noChangeArrowheads="1"/>
          </p:cNvSpPr>
          <p:nvPr/>
        </p:nvSpPr>
        <p:spPr bwMode="auto">
          <a:xfrm>
            <a:off x="-30164" y="693738"/>
            <a:ext cx="8922644" cy="611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b</a:t>
            </a:r>
            <a:r>
              <a:rPr lang="en-US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 visceral:</a:t>
            </a: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US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celiac trunk (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truncus </a:t>
            </a:r>
            <a:r>
              <a:rPr lang="en-GB" altLang="en-US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celiacus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 –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R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for liver, stomach, spleen, duodenum,</a:t>
            </a:r>
            <a:br>
              <a:rPr lang="sr-Latn-R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R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                                                         pancreas 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superior mesenteric 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artery</a:t>
            </a:r>
            <a:r>
              <a:rPr lang="sr-Latn-RS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-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R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for </a:t>
            </a:r>
            <a:r>
              <a:rPr lang="sr-Latn-R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small intenstine, and right half of large</a:t>
            </a:r>
            <a:br>
              <a:rPr lang="sr-Latn-R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R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(a.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mesenterica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superior)</a:t>
            </a:r>
            <a:r>
              <a:rPr lang="sr-Latn-R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intenstine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middle suprarenal 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artery</a:t>
            </a:r>
            <a:r>
              <a:rPr lang="sr-Latn-R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RS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R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for </a:t>
            </a:r>
            <a:r>
              <a:rPr lang="sr-Latn-R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suprarenal gland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(a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suprarenalis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media)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renal artery (a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renalis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sr-Latn-RS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– </a:t>
            </a:r>
            <a:r>
              <a:rPr lang="sr-Latn-R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for kidney, suprarenal gland and ureter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testicular / ovarian 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artery</a:t>
            </a:r>
            <a:r>
              <a:rPr lang="sr-Latn-RS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– </a:t>
            </a:r>
            <a:r>
              <a:rPr lang="sr-Latn-R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for gonads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(a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testicularis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/ a. </a:t>
            </a:r>
            <a:r>
              <a:rPr lang="en-GB" altLang="en-US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ovarica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en-GB" altLang="en-US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inferior mesenteric 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artery</a:t>
            </a:r>
            <a:r>
              <a:rPr lang="sr-Latn-RS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– for </a:t>
            </a:r>
            <a:r>
              <a:rPr lang="sr-Latn-R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left </a:t>
            </a:r>
            <a:r>
              <a:rPr lang="sr-Latn-R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half of </a:t>
            </a:r>
            <a:r>
              <a:rPr lang="sr-Latn-R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large intenstine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(a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mesenterica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inferior)</a:t>
            </a:r>
            <a:endParaRPr lang="en-GB" altLang="en-US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endParaRPr lang="en-GB" altLang="en-US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0703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 l="45209" t="19926" r="22861" b="16148"/>
          <a:stretch>
            <a:fillRect/>
          </a:stretch>
        </p:blipFill>
        <p:spPr bwMode="auto">
          <a:xfrm>
            <a:off x="4860032" y="1772816"/>
            <a:ext cx="4379912" cy="493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320719" y="150104"/>
            <a:ext cx="8494633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en-US" sz="2700" b="1" dirty="0" smtClean="0">
                <a:latin typeface="Book Antiqua" pitchFamily="18" charset="0"/>
              </a:rPr>
              <a:t>Abdominal aorta (</a:t>
            </a:r>
            <a:r>
              <a:rPr lang="en-GB" altLang="en-US" sz="2700" b="1" dirty="0" smtClean="0">
                <a:latin typeface="Book Antiqua" pitchFamily="18" charset="0"/>
              </a:rPr>
              <a:t>PARS </a:t>
            </a:r>
            <a:r>
              <a:rPr lang="en-GB" altLang="en-US" sz="2700" b="1" dirty="0">
                <a:latin typeface="Book Antiqua" pitchFamily="18" charset="0"/>
              </a:rPr>
              <a:t>ABDOMINALIS AORTAE</a:t>
            </a:r>
            <a:r>
              <a:rPr lang="en-US" altLang="en-US" sz="2700" b="1" dirty="0">
                <a:latin typeface="Book Antiqua" pitchFamily="18" charset="0"/>
              </a:rPr>
              <a:t>)</a:t>
            </a:r>
            <a:endParaRPr lang="sr-Latn-CS" altLang="en-US" sz="2700" b="1" dirty="0">
              <a:latin typeface="Book Antiqua" pitchFamily="18" charset="0"/>
            </a:endParaRPr>
          </a:p>
        </p:txBody>
      </p:sp>
      <p:sp>
        <p:nvSpPr>
          <p:cNvPr id="34820" name="Rectangle 4"/>
          <p:cNvSpPr>
            <a:spLocks noGrp="1" noChangeArrowheads="1"/>
          </p:cNvSpPr>
          <p:nvPr/>
        </p:nvSpPr>
        <p:spPr bwMode="auto">
          <a:xfrm>
            <a:off x="-30164" y="693738"/>
            <a:ext cx="8922644" cy="611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None/>
            </a:pPr>
            <a:endParaRPr lang="sr-Latn-CS" altLang="en-US" sz="20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endParaRPr lang="en-US" altLang="en-US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endParaRPr lang="en-US" altLang="en-US" b="1" dirty="0" smtClean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Terminal branches: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right common iliac artery </a:t>
            </a:r>
            <a:br>
              <a:rPr lang="en-US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( </a:t>
            </a: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а.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iliaca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communis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dextra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US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left </a:t>
            </a: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common </a:t>
            </a:r>
            <a:r>
              <a:rPr lang="en-US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iliac </a:t>
            </a: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artery </a:t>
            </a:r>
            <a:b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(а</a:t>
            </a: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iliaca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communis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sinistra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middle sacral artery</a:t>
            </a:r>
            <a:b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(a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sacralis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mediana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en-GB" altLang="en-US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27284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17475"/>
            <a:ext cx="9109075" cy="6767513"/>
          </a:xfrm>
        </p:spPr>
        <p:txBody>
          <a:bodyPr/>
          <a:lstStyle/>
          <a:p>
            <a:pPr marL="533400" indent="-533400">
              <a:lnSpc>
                <a:spcPct val="90000"/>
              </a:lnSpc>
              <a:buFontTx/>
              <a:buNone/>
            </a:pPr>
            <a:r>
              <a:rPr lang="sr-Latn-CS" alt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Latn-C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COMMON ILIAC ARTERY (</a:t>
            </a:r>
            <a:r>
              <a:rPr lang="sr-Latn-C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A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ILIACA 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COMMUNIS)</a:t>
            </a:r>
            <a:endParaRPr lang="en-US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</a:t>
            </a:r>
            <a:r>
              <a:rPr lang="sr-Latn-C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</a:t>
            </a:r>
            <a:r>
              <a:rPr lang="sr-Latn-C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</a:t>
            </a:r>
            <a: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TERMINAL BRANCHES</a:t>
            </a:r>
            <a:endParaRPr lang="sr-Latn-CS" alt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sr-Latn-C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   </a:t>
            </a:r>
            <a:r>
              <a:rPr lang="en-GB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sr-Latn-CS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en-GB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 the level of right/left </a:t>
            </a:r>
            <a:r>
              <a:rPr lang="en-GB" altLang="en-US" sz="2000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sacroliliac</a:t>
            </a:r>
            <a:r>
              <a:rPr lang="en-GB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joint (art</a:t>
            </a:r>
            <a:r>
              <a:rPr lang="en-GB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sz="2000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sacroiliaca</a:t>
            </a:r>
            <a:r>
              <a:rPr lang="sr-Latn-CS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en-GB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sr-Latn-CS" altLang="en-US" sz="2000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sr-Latn-C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</a:t>
            </a:r>
          </a:p>
          <a:p>
            <a:pPr marL="533400" indent="-533400">
              <a:lnSpc>
                <a:spcPct val="90000"/>
              </a:lnSpc>
              <a:buNone/>
            </a:pPr>
            <a:r>
              <a:rPr lang="en-GB" alt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</a:t>
            </a:r>
            <a:r>
              <a:rPr lang="sr-Latn-CS" alt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GB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i</a:t>
            </a:r>
            <a:r>
              <a:rPr lang="en-GB" alt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nternal iliac artery 			     </a:t>
            </a:r>
            <a:r>
              <a:rPr lang="en-GB" alt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sr-Latn-CS" alt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GB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external iliac </a:t>
            </a:r>
            <a:r>
              <a:rPr lang="en-GB" alt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artery </a:t>
            </a:r>
            <a:br>
              <a:rPr lang="en-GB" alt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sr-Latn-C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</a:t>
            </a:r>
            <a:r>
              <a:rPr lang="en-GB" altLang="en-US" sz="2000" b="1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iliaca</a:t>
            </a:r>
            <a:r>
              <a:rPr lang="en-GB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2000" b="1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interna</a:t>
            </a:r>
            <a:r>
              <a:rPr lang="en-GB" alt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)	                     	</a:t>
            </a:r>
            <a:r>
              <a:rPr lang="sr-Latn-CS" alt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</a:t>
            </a:r>
            <a:r>
              <a:rPr lang="en-GB" alt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</a:t>
            </a:r>
            <a:r>
              <a:rPr lang="en-GB" alt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sr-Latn-CS" alt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a</a:t>
            </a:r>
            <a:r>
              <a:rPr lang="sr-Latn-C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sz="2000" b="1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iliaca</a:t>
            </a:r>
            <a:r>
              <a:rPr lang="en-GB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externa</a:t>
            </a:r>
            <a:r>
              <a:rPr lang="en-GB" alt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  <a:p>
            <a:pPr marL="533400" indent="-533400">
              <a:lnSpc>
                <a:spcPct val="90000"/>
              </a:lnSpc>
              <a:buNone/>
            </a:pPr>
            <a:r>
              <a:rPr lang="en-GB" altLang="en-US" sz="20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en-US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vascularize the walls and organs of pelvic cavity</a:t>
            </a:r>
            <a:r>
              <a:rPr lang="en-US" altLang="en-US" sz="20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en-GB" altLang="en-US" sz="2000" b="1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</a:t>
            </a:r>
            <a:r>
              <a:rPr lang="en-GB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4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descendens</a:t>
            </a:r>
            <a:r>
              <a:rPr lang="en-US" altLang="en-US" sz="1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along the inner side of lateral pelvic wall</a:t>
            </a:r>
            <a:r>
              <a:rPr lang="en-US" alt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en-US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 - </a:t>
            </a:r>
            <a:r>
              <a:rPr lang="en-US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leaves the abdominal cavity and</a:t>
            </a:r>
            <a:endParaRPr lang="en-US" altLang="en-US" sz="1600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alt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</a:t>
            </a:r>
            <a:r>
              <a:rPr lang="en-US" alt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 </a:t>
            </a:r>
            <a:r>
              <a:rPr lang="en-US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                          enters the thigh </a:t>
            </a:r>
            <a:r>
              <a:rPr lang="en-US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through</a:t>
            </a:r>
            <a:r>
              <a:rPr lang="en-US" alt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GB" alt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  </a:t>
            </a:r>
            <a:r>
              <a:rPr lang="en-GB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en-GB" altLang="en-US" sz="16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subinguinal</a:t>
            </a:r>
            <a:r>
              <a:rPr lang="en-GB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hiatus</a:t>
            </a:r>
            <a:r>
              <a:rPr lang="en-US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</a:t>
            </a:r>
            <a:r>
              <a:rPr lang="en-US" alt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</a:t>
            </a:r>
            <a:endParaRPr lang="en-GB" altLang="en-US" sz="1600" dirty="0" smtClean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GB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   </a:t>
            </a:r>
            <a:r>
              <a:rPr lang="en-GB" alt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GB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                        </a:t>
            </a:r>
            <a:r>
              <a:rPr lang="en-GB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en-GB" alt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en-GB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in the thigh, this blood vessel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GB" alt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   </a:t>
            </a:r>
            <a:r>
              <a:rPr lang="en-GB" alt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GB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  </a:t>
            </a:r>
            <a:r>
              <a:rPr lang="en-US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changes the name in femoral</a:t>
            </a:r>
            <a:br>
              <a:rPr lang="en-US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</a:t>
            </a:r>
            <a:r>
              <a:rPr lang="en-GB" alt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GB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en-GB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                                             artery </a:t>
            </a:r>
            <a:r>
              <a:rPr lang="en-GB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(a. </a:t>
            </a:r>
            <a:r>
              <a:rPr lang="en-GB" altLang="en-US" sz="16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femoralis</a:t>
            </a:r>
            <a:r>
              <a:rPr lang="en-GB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en-GB" altLang="en-US" sz="1600" dirty="0" smtClean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35843" name="AutoShape 4"/>
          <p:cNvSpPr>
            <a:spLocks noChangeArrowheads="1"/>
          </p:cNvSpPr>
          <p:nvPr/>
        </p:nvSpPr>
        <p:spPr bwMode="auto">
          <a:xfrm>
            <a:off x="4356100" y="692150"/>
            <a:ext cx="142875" cy="720725"/>
          </a:xfrm>
          <a:prstGeom prst="downArrow">
            <a:avLst>
              <a:gd name="adj1" fmla="val 50000"/>
              <a:gd name="adj2" fmla="val 126111"/>
            </a:avLst>
          </a:prstGeom>
          <a:solidFill>
            <a:srgbClr val="FFFF00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sp>
        <p:nvSpPr>
          <p:cNvPr id="35844" name="AutoShape 5"/>
          <p:cNvSpPr>
            <a:spLocks noChangeArrowheads="1"/>
          </p:cNvSpPr>
          <p:nvPr/>
        </p:nvSpPr>
        <p:spPr bwMode="auto">
          <a:xfrm rot="3120000">
            <a:off x="1806575" y="2017713"/>
            <a:ext cx="142875" cy="660400"/>
          </a:xfrm>
          <a:prstGeom prst="downArrow">
            <a:avLst>
              <a:gd name="adj1" fmla="val 50000"/>
              <a:gd name="adj2" fmla="val 115556"/>
            </a:avLst>
          </a:prstGeom>
          <a:solidFill>
            <a:srgbClr val="FFFF00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sp>
        <p:nvSpPr>
          <p:cNvPr id="35845" name="AutoShape 6"/>
          <p:cNvSpPr>
            <a:spLocks noChangeArrowheads="1"/>
          </p:cNvSpPr>
          <p:nvPr/>
        </p:nvSpPr>
        <p:spPr bwMode="auto">
          <a:xfrm rot="18660000">
            <a:off x="6338094" y="2023269"/>
            <a:ext cx="142875" cy="649287"/>
          </a:xfrm>
          <a:prstGeom prst="downArrow">
            <a:avLst>
              <a:gd name="adj1" fmla="val 50000"/>
              <a:gd name="adj2" fmla="val 113611"/>
            </a:avLst>
          </a:prstGeom>
          <a:solidFill>
            <a:srgbClr val="FFFF00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r-Latn-CS" altLang="en-US">
                <a:solidFill>
                  <a:srgbClr val="FFFF00"/>
                </a:solidFill>
              </a:rPr>
              <a:t>  </a:t>
            </a:r>
            <a:endParaRPr lang="en-US" altLang="en-US">
              <a:solidFill>
                <a:srgbClr val="FFFF00"/>
              </a:solidFill>
            </a:endParaRPr>
          </a:p>
        </p:txBody>
      </p:sp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861048"/>
            <a:ext cx="2743200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Graphic1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2000"/>
          </a:blip>
          <a:srcRect l="6076" t="7787" b="25995"/>
          <a:stretch>
            <a:fillRect/>
          </a:stretch>
        </p:blipFill>
        <p:spPr bwMode="auto">
          <a:xfrm>
            <a:off x="4067944" y="2290808"/>
            <a:ext cx="5069859" cy="459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-63731" y="2492375"/>
            <a:ext cx="4572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sr-Latn-CS" altLang="en-US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sr-Latn-CS" altLang="en-US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altLang="en-US" b="1" i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2123728" y="-49248"/>
            <a:ext cx="57596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altLang="en-US" sz="32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Femoral artery (</a:t>
            </a:r>
            <a:r>
              <a:rPr lang="sr-Latn-CS" altLang="en-US" sz="32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A</a:t>
            </a:r>
            <a:r>
              <a:rPr lang="sr-Latn-CS" altLang="en-US" sz="32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. </a:t>
            </a:r>
            <a:r>
              <a:rPr lang="sr-Latn-CS" altLang="en-US" sz="32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femoralis</a:t>
            </a:r>
            <a:r>
              <a:rPr lang="en-GB" altLang="en-US" sz="32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  <a:endParaRPr lang="sr-Latn-CS" altLang="en-US" sz="3200" b="1" dirty="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30322" y="475461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It descends from the level of inguinal ligament through the anterior and medial region</a:t>
            </a:r>
            <a:b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of thigh, moves to the opening of great adductor muscle  (hiatus </a:t>
            </a:r>
            <a:r>
              <a:rPr lang="en-GB" altLang="en-US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adductorius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 and</a:t>
            </a:r>
            <a:b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enters the posterior compartment of thigh, proximal to the knee, changing the name 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into popliteal artery (a. </a:t>
            </a:r>
            <a:r>
              <a:rPr lang="en-GB" altLang="en-US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poplitea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), that descends through popliteal fossa.</a:t>
            </a:r>
          </a:p>
          <a:p>
            <a:endParaRPr lang="en-GB" altLang="en-US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Femoral artery and its branches vascularize anterior ad posterior compartment of thigh</a:t>
            </a:r>
            <a:endParaRPr lang="en-US" altLang="en-US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>
            <a:spLocks noChangeArrowheads="1"/>
          </p:cNvSpPr>
          <p:nvPr/>
        </p:nvSpPr>
        <p:spPr bwMode="auto">
          <a:xfrm>
            <a:off x="129129" y="188913"/>
            <a:ext cx="501932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Femoral artery (a</a:t>
            </a:r>
            <a:r>
              <a:rPr lang="sr-Latn-CS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en-GB" altLang="en-US" sz="28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femoralis</a:t>
            </a:r>
            <a:r>
              <a:rPr lang="en-GB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endParaRPr lang="sr-Latn-CS" altLang="en-US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7891" name="Rectangle 4"/>
          <p:cNvSpPr>
            <a:spLocks noChangeArrowheads="1"/>
          </p:cNvSpPr>
          <p:nvPr/>
        </p:nvSpPr>
        <p:spPr bwMode="auto">
          <a:xfrm>
            <a:off x="101815" y="914520"/>
            <a:ext cx="567014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Popliteal artery (a</a:t>
            </a:r>
            <a:r>
              <a:rPr lang="sr-Latn-CS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en-GB" altLang="en-US" sz="32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poplitea</a:t>
            </a:r>
            <a:r>
              <a:rPr lang="en-GB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endParaRPr lang="en-GB" altLang="en-US" sz="3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7892" name="AutoShape 5"/>
          <p:cNvSpPr>
            <a:spLocks noChangeArrowheads="1"/>
          </p:cNvSpPr>
          <p:nvPr/>
        </p:nvSpPr>
        <p:spPr bwMode="auto">
          <a:xfrm>
            <a:off x="3341688" y="1628775"/>
            <a:ext cx="144462" cy="503238"/>
          </a:xfrm>
          <a:prstGeom prst="downArrow">
            <a:avLst>
              <a:gd name="adj1" fmla="val 50000"/>
              <a:gd name="adj2" fmla="val 87088"/>
            </a:avLst>
          </a:prstGeom>
          <a:solidFill>
            <a:srgbClr val="00A479"/>
          </a:solidFill>
          <a:ln w="2857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37893" name="Text Box 8"/>
          <p:cNvSpPr txBox="1">
            <a:spLocks noChangeArrowheads="1"/>
          </p:cNvSpPr>
          <p:nvPr/>
        </p:nvSpPr>
        <p:spPr bwMode="auto">
          <a:xfrm>
            <a:off x="1689100" y="2276475"/>
            <a:ext cx="3887788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 b="1" dirty="0"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</a:t>
            </a:r>
            <a:r>
              <a:rPr lang="en-US" altLang="en-US" sz="2000" b="1" dirty="0" smtClean="0"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Terminal branches</a:t>
            </a:r>
            <a:endParaRPr lang="en-US" altLang="en-US" sz="2000" b="1" dirty="0">
              <a:solidFill>
                <a:srgbClr val="3399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en-US" sz="2000" b="1" dirty="0" smtClean="0"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(in upper part of posterior leg)</a:t>
            </a:r>
            <a:endParaRPr lang="en-US" altLang="en-US" sz="2000" b="1" dirty="0">
              <a:solidFill>
                <a:srgbClr val="3399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37894" name="Text Box 9"/>
          <p:cNvSpPr txBox="1">
            <a:spLocks noChangeArrowheads="1"/>
          </p:cNvSpPr>
          <p:nvPr/>
        </p:nvSpPr>
        <p:spPr bwMode="auto">
          <a:xfrm>
            <a:off x="539552" y="1628775"/>
            <a:ext cx="7200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dirty="0">
                <a:solidFill>
                  <a:srgbClr val="339966"/>
                </a:solidFill>
              </a:rPr>
              <a:t>l</a:t>
            </a:r>
            <a:r>
              <a:rPr lang="en-US" altLang="en-US" dirty="0" smtClean="0">
                <a:solidFill>
                  <a:srgbClr val="339966"/>
                </a:solidFill>
              </a:rPr>
              <a:t>eaves the popliteal fossa</a:t>
            </a:r>
            <a:r>
              <a:rPr lang="sr-Cyrl-CS" altLang="en-US" dirty="0" smtClean="0">
                <a:solidFill>
                  <a:srgbClr val="339966"/>
                </a:solidFill>
              </a:rPr>
              <a:t>      </a:t>
            </a:r>
            <a:r>
              <a:rPr lang="en-GB" altLang="en-US" dirty="0" smtClean="0">
                <a:solidFill>
                  <a:srgbClr val="339966"/>
                </a:solidFill>
              </a:rPr>
              <a:t>enters into posterior compartment of leg</a:t>
            </a:r>
            <a:endParaRPr lang="en-US" altLang="en-US" dirty="0">
              <a:solidFill>
                <a:srgbClr val="339966"/>
              </a:solidFill>
            </a:endParaRPr>
          </a:p>
        </p:txBody>
      </p:sp>
      <p:sp>
        <p:nvSpPr>
          <p:cNvPr id="37895" name="AutoShape 11"/>
          <p:cNvSpPr>
            <a:spLocks noChangeArrowheads="1"/>
          </p:cNvSpPr>
          <p:nvPr/>
        </p:nvSpPr>
        <p:spPr bwMode="auto">
          <a:xfrm rot="2160000">
            <a:off x="1547813" y="3144838"/>
            <a:ext cx="144462" cy="576262"/>
          </a:xfrm>
          <a:prstGeom prst="downArrow">
            <a:avLst>
              <a:gd name="adj1" fmla="val 50000"/>
              <a:gd name="adj2" fmla="val 99726"/>
            </a:avLst>
          </a:prstGeom>
          <a:solidFill>
            <a:srgbClr val="00A479"/>
          </a:solidFill>
          <a:ln w="2857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37896" name="Text Box 12"/>
          <p:cNvSpPr txBox="1">
            <a:spLocks noChangeArrowheads="1"/>
          </p:cNvSpPr>
          <p:nvPr/>
        </p:nvSpPr>
        <p:spPr bwMode="auto">
          <a:xfrm>
            <a:off x="0" y="3923105"/>
            <a:ext cx="9144000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 sz="2000" b="1" i="1" dirty="0" smtClean="0"/>
              <a:t>Anterior </a:t>
            </a:r>
            <a:r>
              <a:rPr lang="en-GB" altLang="en-US" sz="2000" b="1" i="1" dirty="0" err="1" smtClean="0"/>
              <a:t>tibial</a:t>
            </a:r>
            <a:r>
              <a:rPr lang="en-GB" altLang="en-US" sz="2000" b="1" i="1" dirty="0" smtClean="0"/>
              <a:t> artery 		Posterior </a:t>
            </a:r>
            <a:r>
              <a:rPr lang="en-GB" altLang="en-US" sz="2000" b="1" i="1" dirty="0" err="1" smtClean="0"/>
              <a:t>tibial</a:t>
            </a:r>
            <a:r>
              <a:rPr lang="en-GB" altLang="en-US" sz="2000" b="1" i="1" dirty="0" smtClean="0"/>
              <a:t> artery</a:t>
            </a:r>
            <a:br>
              <a:rPr lang="en-GB" altLang="en-US" sz="2000" b="1" i="1" dirty="0" smtClean="0"/>
            </a:br>
            <a:r>
              <a:rPr lang="en-GB" altLang="en-US" sz="2000" b="1" i="1" dirty="0" smtClean="0"/>
              <a:t>(a. </a:t>
            </a:r>
            <a:r>
              <a:rPr lang="en-GB" altLang="en-US" sz="2000" b="1" i="1" dirty="0" err="1"/>
              <a:t>tibialis</a:t>
            </a:r>
            <a:r>
              <a:rPr lang="en-GB" altLang="en-US" sz="2000" b="1" i="1" dirty="0"/>
              <a:t> </a:t>
            </a:r>
            <a:r>
              <a:rPr lang="en-GB" altLang="en-US" sz="2000" b="1" i="1" dirty="0" smtClean="0"/>
              <a:t>anterior)</a:t>
            </a:r>
            <a:r>
              <a:rPr lang="en-GB" altLang="en-US" i="1" dirty="0">
                <a:solidFill>
                  <a:srgbClr val="339966"/>
                </a:solidFill>
              </a:rPr>
              <a:t>	</a:t>
            </a:r>
            <a:r>
              <a:rPr lang="en-US" altLang="en-US" i="1" dirty="0">
                <a:solidFill>
                  <a:srgbClr val="339966"/>
                </a:solidFill>
              </a:rPr>
              <a:t>                  </a:t>
            </a:r>
            <a:r>
              <a:rPr lang="en-GB" altLang="en-US" sz="2000" b="1" i="1" dirty="0"/>
              <a:t>A. </a:t>
            </a:r>
            <a:r>
              <a:rPr lang="en-GB" altLang="en-US" sz="2000" b="1" i="1" dirty="0" err="1"/>
              <a:t>tibialis</a:t>
            </a:r>
            <a:r>
              <a:rPr lang="en-GB" altLang="en-US" sz="2000" b="1" i="1" dirty="0"/>
              <a:t> posterior</a:t>
            </a:r>
          </a:p>
          <a:p>
            <a:pPr>
              <a:spcBef>
                <a:spcPct val="50000"/>
              </a:spcBef>
            </a:pPr>
            <a:r>
              <a:rPr lang="en-GB" altLang="en-US" sz="16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- </a:t>
            </a:r>
            <a:r>
              <a:rPr lang="en-US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descends along the anterior leg</a:t>
            </a:r>
            <a:r>
              <a:rPr lang="en-GB" altLang="en-US" sz="16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GB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 sz="16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descends </a:t>
            </a:r>
            <a:r>
              <a:rPr lang="en-US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along </a:t>
            </a:r>
            <a:r>
              <a:rPr lang="en-US" altLang="en-US" sz="16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the </a:t>
            </a:r>
            <a:r>
              <a:rPr lang="en-US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posterior leg</a:t>
            </a:r>
            <a:r>
              <a:rPr lang="en-GB" altLang="en-US" sz="16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sz="16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sz="16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6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- </a:t>
            </a:r>
            <a:r>
              <a:rPr lang="en-US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it enters </a:t>
            </a:r>
            <a:r>
              <a:rPr lang="en-GB" sz="1600" dirty="0" smtClean="0">
                <a:latin typeface="Book Antiqua" panose="02040602050305030304" pitchFamily="18" charset="0"/>
              </a:rPr>
              <a:t>into </a:t>
            </a:r>
            <a:r>
              <a:rPr lang="en-GB" sz="1600" dirty="0">
                <a:latin typeface="Book Antiqua" panose="02040602050305030304" pitchFamily="18" charset="0"/>
              </a:rPr>
              <a:t>the foot, where it </a:t>
            </a:r>
            <a:r>
              <a:rPr lang="en-GB" sz="1600" dirty="0" smtClean="0">
                <a:latin typeface="Book Antiqua" panose="02040602050305030304" pitchFamily="18" charset="0"/>
              </a:rPr>
              <a:t/>
            </a:r>
            <a:br>
              <a:rPr lang="en-GB" sz="1600" dirty="0" smtClean="0">
                <a:latin typeface="Book Antiqua" panose="02040602050305030304" pitchFamily="18" charset="0"/>
              </a:rPr>
            </a:br>
            <a:r>
              <a:rPr lang="en-GB" sz="1600" dirty="0" smtClean="0">
                <a:latin typeface="Book Antiqua" panose="02040602050305030304" pitchFamily="18" charset="0"/>
              </a:rPr>
              <a:t>    becomes </a:t>
            </a:r>
            <a:r>
              <a:rPr lang="en-GB" sz="1600" dirty="0">
                <a:latin typeface="Book Antiqua" panose="02040602050305030304" pitchFamily="18" charset="0"/>
              </a:rPr>
              <a:t>the </a:t>
            </a:r>
            <a:r>
              <a:rPr lang="en-GB" sz="1600" dirty="0" err="1">
                <a:latin typeface="Book Antiqua" panose="02040602050305030304" pitchFamily="18" charset="0"/>
              </a:rPr>
              <a:t>dorsalis</a:t>
            </a:r>
            <a:r>
              <a:rPr lang="en-GB" sz="1600" dirty="0">
                <a:latin typeface="Book Antiqua" panose="02040602050305030304" pitchFamily="18" charset="0"/>
              </a:rPr>
              <a:t> </a:t>
            </a:r>
            <a:r>
              <a:rPr lang="en-GB" sz="1600" dirty="0" err="1">
                <a:latin typeface="Book Antiqua" panose="02040602050305030304" pitchFamily="18" charset="0"/>
              </a:rPr>
              <a:t>pedis</a:t>
            </a:r>
            <a:r>
              <a:rPr lang="en-GB" sz="1600" dirty="0">
                <a:latin typeface="Book Antiqua" panose="02040602050305030304" pitchFamily="18" charset="0"/>
              </a:rPr>
              <a:t> artery </a:t>
            </a:r>
            <a:r>
              <a:rPr lang="en-GB" altLang="en-US" sz="16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runs along back side of </a:t>
            </a:r>
            <a:r>
              <a:rPr lang="en-GB" altLang="en-US" sz="1600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maleolus</a:t>
            </a:r>
            <a:r>
              <a:rPr lang="en-GB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600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medialis</a:t>
            </a:r>
            <a:r>
              <a:rPr lang="en-GB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and branches</a:t>
            </a:r>
            <a:r>
              <a:rPr lang="en-US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</a:t>
            </a:r>
            <a:br>
              <a:rPr lang="en-US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(</a:t>
            </a:r>
            <a:r>
              <a:rPr lang="en-GB" altLang="en-US" sz="16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</a:t>
            </a:r>
            <a:r>
              <a:rPr lang="en-GB" altLang="en-US" sz="16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sz="16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dorsalis</a:t>
            </a:r>
            <a:r>
              <a:rPr lang="en-GB" altLang="en-US" sz="16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600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pedis</a:t>
            </a:r>
            <a:r>
              <a:rPr lang="en-GB" altLang="en-US" sz="16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en-US" altLang="en-US" sz="16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, </a:t>
            </a:r>
            <a:r>
              <a:rPr lang="en-US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that vascularize</a:t>
            </a:r>
            <a:r>
              <a:rPr lang="en-US" altLang="en-US" sz="16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</a:t>
            </a:r>
            <a:r>
              <a:rPr lang="en-US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in 2 terminal branches that vascularize the plantar surface</a:t>
            </a:r>
            <a:r>
              <a:rPr lang="en-US" altLang="en-US" sz="16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sz="16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6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</a:t>
            </a:r>
            <a:r>
              <a:rPr lang="en-US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dorsum of the foot </a:t>
            </a:r>
            <a:r>
              <a:rPr lang="en-US" altLang="en-US" sz="16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  </a:t>
            </a:r>
            <a:r>
              <a:rPr lang="en-US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of the foot:</a:t>
            </a:r>
            <a:r>
              <a:rPr lang="en-US" altLang="en-US" sz="16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sz="16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6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	- </a:t>
            </a:r>
            <a:r>
              <a:rPr lang="en-US" altLang="en-US" sz="16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lateral plantar artery (</a:t>
            </a:r>
            <a:r>
              <a:rPr lang="en-GB" altLang="en-US" sz="16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</a:t>
            </a:r>
            <a:r>
              <a:rPr lang="en-GB" altLang="en-US" sz="16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sz="16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plantaris</a:t>
            </a:r>
            <a:r>
              <a:rPr lang="en-GB" altLang="en-US" sz="16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600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lateralis</a:t>
            </a:r>
            <a:r>
              <a:rPr lang="en-GB" altLang="en-US" sz="16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en-GB" altLang="en-US" sz="16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sz="16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6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	- </a:t>
            </a:r>
            <a:r>
              <a:rPr lang="en-GB" altLang="en-US" sz="16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medial plantar artery (a</a:t>
            </a:r>
            <a:r>
              <a:rPr lang="en-GB" altLang="en-US" sz="16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sz="16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plantaris</a:t>
            </a:r>
            <a:r>
              <a:rPr lang="en-GB" altLang="en-US" sz="16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600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medialis</a:t>
            </a:r>
            <a:r>
              <a:rPr lang="en-GB" altLang="en-US" sz="16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en-US" altLang="en-US" sz="16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spcBef>
                <a:spcPct val="50000"/>
              </a:spcBef>
            </a:pPr>
            <a:endParaRPr lang="en-GB" altLang="en-US" sz="2000" b="1" i="1" dirty="0"/>
          </a:p>
        </p:txBody>
      </p:sp>
      <p:sp>
        <p:nvSpPr>
          <p:cNvPr id="37897" name="AutoShape 17"/>
          <p:cNvSpPr>
            <a:spLocks noChangeArrowheads="1"/>
          </p:cNvSpPr>
          <p:nvPr/>
        </p:nvSpPr>
        <p:spPr bwMode="auto">
          <a:xfrm>
            <a:off x="5576888" y="410489"/>
            <a:ext cx="1008063" cy="1008062"/>
          </a:xfrm>
          <a:prstGeom prst="curvedLeftArrow">
            <a:avLst>
              <a:gd name="adj1" fmla="val 20000"/>
              <a:gd name="adj2" fmla="val 40000"/>
              <a:gd name="adj3" fmla="val 33333"/>
            </a:avLst>
          </a:prstGeom>
          <a:solidFill>
            <a:srgbClr val="00CC99"/>
          </a:solidFill>
          <a:ln w="19050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r-Latn-CS" altLang="en-US">
              <a:solidFill>
                <a:srgbClr val="0066FF"/>
              </a:solidFill>
            </a:endParaRPr>
          </a:p>
        </p:txBody>
      </p:sp>
      <p:sp>
        <p:nvSpPr>
          <p:cNvPr id="37898" name="AutoShape 11"/>
          <p:cNvSpPr>
            <a:spLocks noChangeArrowheads="1"/>
          </p:cNvSpPr>
          <p:nvPr/>
        </p:nvSpPr>
        <p:spPr bwMode="auto">
          <a:xfrm rot="19260000">
            <a:off x="5048250" y="3128963"/>
            <a:ext cx="144463" cy="576262"/>
          </a:xfrm>
          <a:prstGeom prst="downArrow">
            <a:avLst>
              <a:gd name="adj1" fmla="val 50000"/>
              <a:gd name="adj2" fmla="val 99725"/>
            </a:avLst>
          </a:prstGeom>
          <a:solidFill>
            <a:srgbClr val="00A479"/>
          </a:solidFill>
          <a:ln w="2857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sr-Latn-CS" alt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autoUpdateAnimBg="0"/>
      <p:bldP spid="37892" grpId="0" bldLvl="0" animBg="1" autoUpdateAnimBg="0"/>
      <p:bldP spid="37893" grpId="0" autoUpdateAnimBg="0"/>
      <p:bldP spid="37894" grpId="0" autoUpdateAnimBg="0"/>
      <p:bldP spid="37895" grpId="0" bldLvl="0" animBg="1" autoUpdateAnimBg="0"/>
      <p:bldP spid="37896" grpId="0" autoUpdateAnimBg="0"/>
      <p:bldP spid="37897" grpId="0" bldLvl="0" animBg="1" autoUpdateAnimBg="0"/>
      <p:bldP spid="37898" grpId="0" bldLvl="0" animBg="1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76250"/>
            <a:ext cx="3683000" cy="576263"/>
          </a:xfrm>
        </p:spPr>
        <p:txBody>
          <a:bodyPr/>
          <a:lstStyle/>
          <a:p>
            <a:r>
              <a:rPr lang="sr-Latn-CS" altLang="en-US" sz="4800" b="1">
                <a:solidFill>
                  <a:srgbClr val="CC0000"/>
                </a:solidFill>
                <a:latin typeface="Comic Sans MS" pitchFamily="66" charset="0"/>
              </a:rPr>
              <a:t>A. poplitea</a:t>
            </a:r>
            <a:r>
              <a:rPr lang="sr-Latn-CS" altLang="en-US" sz="3600" b="1">
                <a:solidFill>
                  <a:srgbClr val="CC0000"/>
                </a:solidFill>
                <a:latin typeface="Comic Sans MS" pitchFamily="66" charset="0"/>
              </a:rPr>
              <a:t> </a:t>
            </a:r>
            <a:endParaRPr lang="en-US" altLang="en-US" sz="3600" b="1">
              <a:solidFill>
                <a:srgbClr val="CC0000"/>
              </a:solidFill>
              <a:latin typeface="Comic Sans MS" pitchFamily="66" charset="0"/>
            </a:endParaRPr>
          </a:p>
        </p:txBody>
      </p:sp>
      <p:pic>
        <p:nvPicPr>
          <p:cNvPr id="38915" name="Picture 3" descr="Arter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803" t="3828" r="4482"/>
          <a:stretch>
            <a:fillRect/>
          </a:stretch>
        </p:blipFill>
        <p:spPr>
          <a:xfrm>
            <a:off x="4716463" y="1530350"/>
            <a:ext cx="4427537" cy="5327650"/>
          </a:xfrm>
          <a:noFill/>
          <a:ln/>
        </p:spPr>
      </p:pic>
      <p:sp>
        <p:nvSpPr>
          <p:cNvPr id="38916" name="AutoShape 4"/>
          <p:cNvSpPr>
            <a:spLocks noChangeArrowheads="1"/>
          </p:cNvSpPr>
          <p:nvPr/>
        </p:nvSpPr>
        <p:spPr bwMode="auto">
          <a:xfrm>
            <a:off x="3635375" y="333375"/>
            <a:ext cx="936625" cy="431800"/>
          </a:xfrm>
          <a:custGeom>
            <a:avLst/>
            <a:gdLst>
              <a:gd name="T0" fmla="*/ 28441226 w 21600"/>
              <a:gd name="T1" fmla="*/ 0 h 21600"/>
              <a:gd name="T2" fmla="*/ 28441226 w 21600"/>
              <a:gd name="T3" fmla="*/ 4858689 h 21600"/>
              <a:gd name="T4" fmla="*/ 6086502 w 21600"/>
              <a:gd name="T5" fmla="*/ 8632001 h 21600"/>
              <a:gd name="T6" fmla="*/ 40614181 w 21600"/>
              <a:gd name="T7" fmla="*/ 2429355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00CC99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4643438" y="115888"/>
            <a:ext cx="36718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r-Latn-CS" altLang="en-US" sz="3200" b="1" i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A. tibialis anterior</a:t>
            </a:r>
            <a:endParaRPr lang="en-US" altLang="en-US" sz="3200" b="1" i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8918" name="AutoShape 6"/>
          <p:cNvSpPr>
            <a:spLocks noChangeArrowheads="1"/>
          </p:cNvSpPr>
          <p:nvPr/>
        </p:nvSpPr>
        <p:spPr bwMode="auto">
          <a:xfrm>
            <a:off x="3635375" y="836613"/>
            <a:ext cx="1008063" cy="287337"/>
          </a:xfrm>
          <a:prstGeom prst="rightArrow">
            <a:avLst>
              <a:gd name="adj1" fmla="val 50000"/>
              <a:gd name="adj2" fmla="val 87707"/>
            </a:avLst>
          </a:prstGeom>
          <a:solidFill>
            <a:srgbClr val="00CC99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4716463" y="692150"/>
            <a:ext cx="40322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r-Latn-CS" altLang="en-US" sz="3200" b="1" i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A. tibialis posterior</a:t>
            </a:r>
            <a:endParaRPr lang="en-US" altLang="en-US" sz="3200" b="1" i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8920" name="Picture 8" descr="Arter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5150"/>
          <a:stretch>
            <a:fillRect/>
          </a:stretch>
        </p:blipFill>
        <p:spPr>
          <a:xfrm>
            <a:off x="250825" y="1268413"/>
            <a:ext cx="4321175" cy="5589587"/>
          </a:xfrm>
          <a:noFill/>
          <a:ln/>
        </p:spPr>
      </p:pic>
      <p:sp>
        <p:nvSpPr>
          <p:cNvPr id="38921" name="AutoShape 9"/>
          <p:cNvSpPr>
            <a:spLocks noChangeArrowheads="1"/>
          </p:cNvSpPr>
          <p:nvPr/>
        </p:nvSpPr>
        <p:spPr bwMode="auto">
          <a:xfrm>
            <a:off x="1476375" y="4005263"/>
            <a:ext cx="863600" cy="2159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006666"/>
          </a:solidFill>
          <a:ln w="19050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38922" name="AutoShape 10"/>
          <p:cNvSpPr>
            <a:spLocks noChangeArrowheads="1"/>
          </p:cNvSpPr>
          <p:nvPr/>
        </p:nvSpPr>
        <p:spPr bwMode="auto">
          <a:xfrm>
            <a:off x="6300788" y="4076700"/>
            <a:ext cx="863600" cy="2159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006666"/>
          </a:solidFill>
          <a:ln w="19050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animBg="1" autoUpdateAnimBg="0"/>
      <p:bldP spid="38917" grpId="0" autoUpdateAnimBg="0"/>
      <p:bldP spid="38918" grpId="0" animBg="1" autoUpdateAnimBg="0"/>
      <p:bldP spid="38919" grpId="0" autoUpdateAnimBg="0"/>
      <p:bldP spid="38921" grpId="0" animBg="1" autoUpdateAnimBg="0"/>
      <p:bldP spid="38922" grpId="0" animBg="1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en-US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Venous blood vessel system</a:t>
            </a:r>
            <a:endParaRPr lang="en-US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39939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8100" y="742985"/>
            <a:ext cx="5114925" cy="5543550"/>
          </a:xfrm>
        </p:spPr>
        <p:txBody>
          <a:bodyPr/>
          <a:lstStyle/>
          <a:p>
            <a:pPr>
              <a:buFontTx/>
              <a:buNone/>
            </a:pPr>
            <a:endParaRPr lang="en-GB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</a:t>
            </a:r>
            <a:r>
              <a:rPr lang="en-US" altLang="en-US" sz="1800" b="1" dirty="0">
                <a:latin typeface="Book Antiqua" pitchFamily="18" charset="0"/>
              </a:rPr>
              <a:t>А. </a:t>
            </a:r>
            <a:r>
              <a:rPr lang="en-US" altLang="en-US" sz="1800" dirty="0">
                <a:latin typeface="Book Antiqua" pitchFamily="18" charset="0"/>
              </a:rPr>
              <a:t> </a:t>
            </a:r>
            <a:r>
              <a:rPr lang="en-US" altLang="en-US" sz="1800" u="sng" dirty="0" smtClean="0">
                <a:latin typeface="Book Antiqua" pitchFamily="18" charset="0"/>
              </a:rPr>
              <a:t>Veins of </a:t>
            </a:r>
            <a:r>
              <a:rPr lang="en-US" altLang="en-US" sz="1800" u="sng" dirty="0" err="1" smtClean="0">
                <a:latin typeface="Book Antiqua" pitchFamily="18" charset="0"/>
              </a:rPr>
              <a:t>circulus</a:t>
            </a:r>
            <a:r>
              <a:rPr lang="en-US" altLang="en-US" sz="1800" u="sng" dirty="0" smtClean="0">
                <a:latin typeface="Book Antiqua" pitchFamily="18" charset="0"/>
              </a:rPr>
              <a:t> </a:t>
            </a:r>
            <a:r>
              <a:rPr lang="en-US" altLang="en-US" sz="1800" u="sng" dirty="0" err="1" smtClean="0">
                <a:latin typeface="Book Antiqua" pitchFamily="18" charset="0"/>
              </a:rPr>
              <a:t>sanguinis</a:t>
            </a:r>
            <a:r>
              <a:rPr lang="en-US" altLang="en-US" sz="1800" u="sng" dirty="0" smtClean="0">
                <a:latin typeface="Book Antiqua" pitchFamily="18" charset="0"/>
              </a:rPr>
              <a:t> minor </a:t>
            </a:r>
            <a:br>
              <a:rPr lang="en-US" altLang="en-US" sz="1800" u="sng" dirty="0" smtClean="0">
                <a:latin typeface="Book Antiqua" pitchFamily="18" charset="0"/>
              </a:rPr>
            </a:br>
            <a:r>
              <a:rPr lang="en-US" altLang="en-US" sz="1800" dirty="0" smtClean="0">
                <a:latin typeface="Book Antiqua" pitchFamily="18" charset="0"/>
              </a:rPr>
              <a:t>(</a:t>
            </a:r>
            <a:r>
              <a:rPr lang="en-GB" altLang="en-US" sz="1800" b="1" dirty="0">
                <a:latin typeface="Book Antiqua" pitchFamily="18" charset="0"/>
              </a:rPr>
              <a:t>vv. </a:t>
            </a:r>
            <a:r>
              <a:rPr lang="en-GB" altLang="en-US" sz="1800" b="1" dirty="0" err="1">
                <a:latin typeface="Book Antiqua" pitchFamily="18" charset="0"/>
              </a:rPr>
              <a:t>pulmonales</a:t>
            </a:r>
            <a:r>
              <a:rPr lang="en-GB" altLang="en-US" sz="1800" dirty="0">
                <a:latin typeface="Book Antiqua" pitchFamily="18" charset="0"/>
              </a:rPr>
              <a:t>)</a:t>
            </a:r>
            <a:r>
              <a:rPr lang="en-US" altLang="en-US" sz="1800" dirty="0">
                <a:latin typeface="Book Antiqua" pitchFamily="18" charset="0"/>
              </a:rPr>
              <a:t>: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/>
            </a:r>
            <a:b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- 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vv. 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pulmonales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dextrae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(2)</a:t>
            </a:r>
            <a:b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- vv. 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pulmonales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sinistrae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(2)</a:t>
            </a:r>
          </a:p>
          <a:p>
            <a:pPr>
              <a:buFontTx/>
              <a:buNone/>
            </a:pP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/>
            </a:r>
            <a:b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GB" altLang="en-US" sz="1800" dirty="0">
                <a:latin typeface="Book Antiqua" pitchFamily="18" charset="0"/>
              </a:rPr>
              <a:t>* </a:t>
            </a:r>
            <a:r>
              <a:rPr lang="en-US" altLang="en-US" sz="1800" dirty="0" smtClean="0">
                <a:latin typeface="Book Antiqua" pitchFamily="18" charset="0"/>
              </a:rPr>
              <a:t>These veins carry oxygenated blood from </a:t>
            </a:r>
            <a:br>
              <a:rPr lang="en-US" altLang="en-US" sz="1800" dirty="0" smtClean="0">
                <a:latin typeface="Book Antiqua" pitchFamily="18" charset="0"/>
              </a:rPr>
            </a:br>
            <a:r>
              <a:rPr lang="en-US" altLang="en-US" sz="1800" dirty="0" smtClean="0">
                <a:latin typeface="Book Antiqua" pitchFamily="18" charset="0"/>
              </a:rPr>
              <a:t>   lungs and drain into atrium </a:t>
            </a:r>
            <a:r>
              <a:rPr lang="en-US" altLang="en-US" sz="1800" dirty="0" err="1" smtClean="0">
                <a:latin typeface="Book Antiqua" pitchFamily="18" charset="0"/>
              </a:rPr>
              <a:t>sinistrum</a:t>
            </a:r>
            <a:r>
              <a:rPr lang="en-US" altLang="en-US" sz="1800" dirty="0">
                <a:latin typeface="Book Antiqua" pitchFamily="18" charset="0"/>
              </a:rPr>
              <a:t/>
            </a:r>
            <a:br>
              <a:rPr lang="en-US" altLang="en-US" sz="1800" dirty="0">
                <a:latin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</a:rPr>
              <a:t>   </a:t>
            </a:r>
            <a:endParaRPr lang="en-GB" altLang="en-US" sz="1800" dirty="0">
              <a:latin typeface="Book Antiqua" pitchFamily="18" charset="0"/>
            </a:endParaRPr>
          </a:p>
        </p:txBody>
      </p:sp>
      <p:pic>
        <p:nvPicPr>
          <p:cNvPr id="39940" name="Picture 10"/>
          <p:cNvPicPr>
            <a:picLocks noChangeAspect="1" noChangeArrowheads="1"/>
          </p:cNvPicPr>
          <p:nvPr/>
        </p:nvPicPr>
        <p:blipFill>
          <a:blip r:embed="rId2" cstate="print"/>
          <a:srcRect l="21542" t="6808" r="31203" b="44119"/>
          <a:stretch>
            <a:fillRect/>
          </a:stretch>
        </p:blipFill>
        <p:spPr bwMode="auto">
          <a:xfrm>
            <a:off x="5136746" y="981075"/>
            <a:ext cx="4015192" cy="358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1" name="Picture 4"/>
          <p:cNvPicPr>
            <a:picLocks noChangeAspect="1" noChangeArrowheads="1"/>
          </p:cNvPicPr>
          <p:nvPr/>
        </p:nvPicPr>
        <p:blipFill>
          <a:blip r:embed="rId3" cstate="print">
            <a:lum bright="-12000" contrast="36000"/>
          </a:blip>
          <a:srcRect l="14542" t="27449" r="14284" b="8022"/>
          <a:stretch>
            <a:fillRect/>
          </a:stretch>
        </p:blipFill>
        <p:spPr bwMode="auto">
          <a:xfrm>
            <a:off x="277408" y="3475432"/>
            <a:ext cx="4859338" cy="330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 idx="4294967295"/>
          </p:nvPr>
        </p:nvSpPr>
        <p:spPr>
          <a:xfrm>
            <a:off x="571500" y="0"/>
            <a:ext cx="6592788" cy="654050"/>
          </a:xfrm>
        </p:spPr>
        <p:txBody>
          <a:bodyPr/>
          <a:lstStyle/>
          <a:p>
            <a:r>
              <a:rPr lang="en-GB" altLang="en-US" sz="2800" b="1" dirty="0" smtClean="0">
                <a:solidFill>
                  <a:schemeClr val="tx1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HEART</a:t>
            </a:r>
            <a:r>
              <a:rPr lang="sr-Cyrl-CS" altLang="en-US" sz="2800" b="1" dirty="0" smtClean="0">
                <a:solidFill>
                  <a:schemeClr val="tx1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2800" b="1" dirty="0">
                <a:solidFill>
                  <a:schemeClr val="tx1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sr-Latn-CS" altLang="en-US" sz="2800" b="1" dirty="0">
                <a:solidFill>
                  <a:schemeClr val="tx1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COR</a:t>
            </a:r>
            <a:r>
              <a:rPr lang="sr-Cyrl-CS" altLang="en-US" sz="2800" b="1" dirty="0">
                <a:solidFill>
                  <a:schemeClr val="tx1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sr-Latn-CS" altLang="en-US" sz="2800" b="1" dirty="0">
              <a:solidFill>
                <a:schemeClr val="tx1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4294967295"/>
          </p:nvPr>
        </p:nvSpPr>
        <p:spPr>
          <a:xfrm>
            <a:off x="0" y="476672"/>
            <a:ext cx="9144000" cy="6336704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Location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 </a:t>
            </a: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in 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mediastinum 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medium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in pericardial sac - pericardium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behind the lower part of sternum</a:t>
            </a: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- 1/3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is on the right side of sternum</a:t>
            </a:r>
            <a:r>
              <a:rPr lang="sr-Cyrl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Cyrl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between right and left lung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in front of aorta, </a:t>
            </a:r>
            <a:r>
              <a:rPr lang="en-US" altLang="en-US" sz="1800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oesophageus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and</a:t>
            </a:r>
            <a:b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vertebral column</a:t>
            </a: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The shape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 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three-sided pyramid or cone</a:t>
            </a:r>
            <a:r>
              <a:rPr lang="sr-Cyrl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Cyrl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basis is oriented backward, upwards and </a:t>
            </a:r>
            <a:b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to the right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apex is oriented forward, downwards and </a:t>
            </a:r>
            <a:b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to the left</a:t>
            </a: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Dimensions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transversal diameter 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– 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8-10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cm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vertical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sr-Cyrl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а</a:t>
            </a:r>
            <a:r>
              <a:rPr lang="en-GB" altLang="en-US" sz="1800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nterior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-posterior diameter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 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– 6 - 7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cm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axis: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12 – 15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cm</a:t>
            </a: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Mass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male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- 280 - 340 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g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(~ 300 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g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female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- 230 - 280 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g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(~ 250 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g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Capacity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 </a:t>
            </a: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- 160 – 1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7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0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ml 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– 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dilatatio 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cordis 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500-700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ml</a:t>
            </a: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pic>
        <p:nvPicPr>
          <p:cNvPr id="6148" name="Picture 5"/>
          <p:cNvPicPr>
            <a:picLocks noChangeAspect="1" noChangeArrowheads="1"/>
          </p:cNvPicPr>
          <p:nvPr/>
        </p:nvPicPr>
        <p:blipFill rotWithShape="1">
          <a:blip r:embed="rId2" cstate="print"/>
          <a:srcRect l="36435" r="5255" b="4829"/>
          <a:stretch/>
        </p:blipFill>
        <p:spPr bwMode="auto">
          <a:xfrm>
            <a:off x="5563971" y="327025"/>
            <a:ext cx="3589659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en-US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Venous </a:t>
            </a:r>
            <a:r>
              <a:rPr lang="en-US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blood vessel system</a:t>
            </a:r>
            <a:endParaRPr lang="en-US" altLang="en-US" dirty="0"/>
          </a:p>
        </p:txBody>
      </p:sp>
      <p:sp>
        <p:nvSpPr>
          <p:cNvPr id="40963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8100" y="984250"/>
            <a:ext cx="8997950" cy="55435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en-GB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</a:t>
            </a:r>
            <a:r>
              <a:rPr lang="en-US" altLang="en-US" sz="1800" dirty="0" smtClean="0">
                <a:latin typeface="Book Antiqua" pitchFamily="18" charset="0"/>
              </a:rPr>
              <a:t>B</a:t>
            </a:r>
            <a:r>
              <a:rPr lang="en-US" altLang="en-US" sz="1800" b="1" dirty="0" smtClean="0">
                <a:latin typeface="Book Antiqua" pitchFamily="18" charset="0"/>
              </a:rPr>
              <a:t>. </a:t>
            </a:r>
            <a:r>
              <a:rPr lang="en-US" altLang="en-US" sz="1800" dirty="0" smtClean="0">
                <a:latin typeface="Book Antiqua" pitchFamily="18" charset="0"/>
              </a:rPr>
              <a:t> </a:t>
            </a:r>
            <a:r>
              <a:rPr lang="en-US" altLang="en-US" sz="1800" u="sng" dirty="0" smtClean="0">
                <a:latin typeface="Book Antiqua" pitchFamily="18" charset="0"/>
              </a:rPr>
              <a:t>Veins of systemic circulation (</a:t>
            </a:r>
            <a:r>
              <a:rPr lang="en-US" altLang="en-US" sz="1800" u="sng" dirty="0" err="1" smtClean="0">
                <a:latin typeface="Book Antiqua" pitchFamily="18" charset="0"/>
              </a:rPr>
              <a:t>circulus</a:t>
            </a:r>
            <a:r>
              <a:rPr lang="en-US" altLang="en-US" sz="1800" u="sng" dirty="0" smtClean="0">
                <a:latin typeface="Book Antiqua" pitchFamily="18" charset="0"/>
              </a:rPr>
              <a:t> </a:t>
            </a:r>
            <a:r>
              <a:rPr lang="en-US" altLang="en-US" sz="1800" u="sng" dirty="0" err="1" smtClean="0">
                <a:latin typeface="Book Antiqua" pitchFamily="18" charset="0"/>
              </a:rPr>
              <a:t>sanguinis</a:t>
            </a:r>
            <a:r>
              <a:rPr lang="en-US" altLang="en-US" sz="1800" u="sng" dirty="0" smtClean="0">
                <a:latin typeface="Book Antiqua" pitchFamily="18" charset="0"/>
              </a:rPr>
              <a:t> major) </a:t>
            </a:r>
            <a:r>
              <a:rPr lang="en-US" altLang="en-US" sz="1800" dirty="0" smtClean="0">
                <a:latin typeface="Book Antiqua" pitchFamily="18" charset="0"/>
              </a:rPr>
              <a:t>:</a:t>
            </a:r>
            <a:r>
              <a:rPr lang="en-US" altLang="en-US" sz="1800" dirty="0">
                <a:latin typeface="Book Antiqua" pitchFamily="18" charset="0"/>
              </a:rPr>
              <a:t/>
            </a:r>
            <a:br>
              <a:rPr lang="en-US" altLang="en-US" sz="1800" dirty="0">
                <a:latin typeface="Book Antiqua" pitchFamily="18" charset="0"/>
              </a:rPr>
            </a:br>
            <a:endParaRPr lang="en-US" altLang="en-US" sz="10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600" dirty="0" smtClean="0">
                <a:latin typeface="Book Antiqua" pitchFamily="18" charset="0"/>
              </a:rPr>
              <a:t>- Complete venous (deoxygenated blood), except the venous blood from the heart, </a:t>
            </a:r>
            <a:r>
              <a:rPr lang="en-GB" altLang="en-US" sz="1600" dirty="0" smtClean="0">
                <a:latin typeface="Book Antiqua" pitchFamily="18" charset="0"/>
              </a:rPr>
              <a:t>drains into the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1600" dirty="0" smtClean="0">
                <a:latin typeface="Book Antiqua" pitchFamily="18" charset="0"/>
              </a:rPr>
              <a:t>   right atrium of the heart by 2 </a:t>
            </a:r>
            <a:r>
              <a:rPr lang="en-GB" altLang="en-US" sz="1600" dirty="0" err="1" smtClean="0">
                <a:latin typeface="Book Antiqua" pitchFamily="18" charset="0"/>
              </a:rPr>
              <a:t>caval</a:t>
            </a:r>
            <a:r>
              <a:rPr lang="en-GB" altLang="en-US" sz="1600" dirty="0" smtClean="0">
                <a:latin typeface="Book Antiqua" pitchFamily="18" charset="0"/>
              </a:rPr>
              <a:t> veins</a:t>
            </a:r>
            <a:r>
              <a:rPr lang="en-U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. </a:t>
            </a:r>
            <a:r>
              <a:rPr lang="en-US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The veins of the heart drains directly into the right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r>
              <a:rPr lang="en-US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atrium.</a:t>
            </a:r>
            <a:endParaRPr lang="en-US" altLang="en-US" sz="20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а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) 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superior </a:t>
            </a:r>
            <a:r>
              <a:rPr lang="en-US" altLang="en-US" sz="20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caval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vein (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v. cava superior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)    c) cardiac veins (sinus </a:t>
            </a:r>
            <a:r>
              <a:rPr lang="en-US" altLang="en-US" sz="20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coronarius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)</a:t>
            </a:r>
            <a:endParaRPr lang="en-GB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b)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inferior </a:t>
            </a:r>
            <a:r>
              <a:rPr lang="en-US" altLang="en-US" sz="20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caval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vein (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v. cava inferior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)</a:t>
            </a:r>
            <a:endParaRPr lang="en-GB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/>
            </a:r>
            <a:b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endParaRPr lang="en-US" altLang="en-US" sz="1700" dirty="0">
              <a:latin typeface="Book Antiqua" pitchFamily="18" charset="0"/>
            </a:endParaRPr>
          </a:p>
        </p:txBody>
      </p:sp>
      <p:pic>
        <p:nvPicPr>
          <p:cNvPr id="40964" name="Picture 28"/>
          <p:cNvPicPr>
            <a:picLocks noChangeAspect="1" noChangeArrowheads="1"/>
          </p:cNvPicPr>
          <p:nvPr/>
        </p:nvPicPr>
        <p:blipFill>
          <a:blip r:embed="rId2" cstate="print"/>
          <a:srcRect l="22104" t="24010" r="32486" b="16479"/>
          <a:stretch>
            <a:fillRect/>
          </a:stretch>
        </p:blipFill>
        <p:spPr bwMode="auto">
          <a:xfrm>
            <a:off x="468313" y="3284538"/>
            <a:ext cx="3322637" cy="3484562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  <p:pic>
        <p:nvPicPr>
          <p:cNvPr id="40965" name="Picture 4" descr="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838" y="4076700"/>
            <a:ext cx="2681287" cy="2678113"/>
          </a:xfrm>
          <a:prstGeom prst="rect">
            <a:avLst/>
          </a:prstGeom>
          <a:noFill/>
          <a:ln w="38100" cap="flat" cmpd="sng">
            <a:noFill/>
            <a:bevel/>
            <a:headEnd/>
            <a:tailEnd/>
          </a:ln>
          <a:effectLst/>
        </p:spPr>
      </p:pic>
      <p:pic>
        <p:nvPicPr>
          <p:cNvPr id="40966" name="Picture 6"/>
          <p:cNvPicPr>
            <a:picLocks noChangeArrowheads="1"/>
          </p:cNvPicPr>
          <p:nvPr/>
        </p:nvPicPr>
        <p:blipFill>
          <a:blip r:embed="rId4" cstate="print">
            <a:lum bright="-24000" contrast="42000"/>
          </a:blip>
          <a:srcRect l="32419" t="27953" r="30655" b="7333"/>
          <a:stretch>
            <a:fillRect/>
          </a:stretch>
        </p:blipFill>
        <p:spPr bwMode="auto">
          <a:xfrm>
            <a:off x="6732588" y="3644900"/>
            <a:ext cx="2197100" cy="3076575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06400" y="47625"/>
            <a:ext cx="8496300" cy="5326063"/>
          </a:xfrm>
        </p:spPr>
        <p:txBody>
          <a:bodyPr/>
          <a:lstStyle/>
          <a:p>
            <a:pPr marL="533400" indent="-533400">
              <a:buFontTx/>
              <a:buNone/>
            </a:pPr>
            <a:r>
              <a:rPr lang="sr-Latn-CS" alt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Latn-C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</a:t>
            </a: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V. BRACHIOCEPHALICA DEXTRA</a:t>
            </a:r>
          </a:p>
          <a:p>
            <a:pPr marL="533400" indent="-533400">
              <a:buFontTx/>
              <a:buNone/>
            </a:pP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	+</a:t>
            </a:r>
          </a:p>
          <a:p>
            <a:pPr marL="533400" indent="-533400">
              <a:buFontTx/>
              <a:buNone/>
            </a:pP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V. BRACHIOCEPHALICA SINISTRA</a:t>
            </a:r>
          </a:p>
          <a:p>
            <a:pPr marL="533400" indent="-533400">
              <a:buFontTx/>
              <a:buNone/>
            </a:pPr>
            <a:r>
              <a:rPr lang="en-U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</a:t>
            </a:r>
            <a:r>
              <a:rPr lang="en-US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(drain venous blood from head, neck and upper limb)</a:t>
            </a:r>
            <a:endParaRPr lang="en-US" altLang="en-US" sz="2000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buFontTx/>
              <a:buNone/>
            </a:pPr>
            <a:r>
              <a:rPr lang="en-U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</a:t>
            </a:r>
            <a:r>
              <a:rPr lang="sr-Latn-C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</a:t>
            </a:r>
            <a:r>
              <a:rPr lang="sr-Latn-C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</a:p>
          <a:p>
            <a:pPr marL="533400" indent="-533400">
              <a:buFontTx/>
              <a:buNone/>
            </a:pP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r>
              <a:rPr lang="en-GB" altLang="en-US" sz="20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V. AZYGOS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V. CAVA SUPERIOR</a:t>
            </a:r>
          </a:p>
          <a:p>
            <a:pPr marL="533400" indent="-533400">
              <a:buFontTx/>
              <a:buNone/>
            </a:pPr>
            <a:r>
              <a:rPr lang="en-U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t</a:t>
            </a:r>
            <a:r>
              <a:rPr lang="en-US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he only tributary of        </a:t>
            </a:r>
            <a:r>
              <a:rPr lang="sr-Latn-CS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</a:t>
            </a:r>
            <a:r>
              <a:rPr lang="en-GB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origin: behind </a:t>
            </a:r>
            <a:r>
              <a:rPr lang="en-GB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t</a:t>
            </a:r>
            <a:r>
              <a:rPr lang="en-GB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he cartilage of the 1</a:t>
            </a:r>
            <a:r>
              <a:rPr lang="en-GB" altLang="en-US" sz="2000" i="1" baseline="30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st</a:t>
            </a:r>
            <a:r>
              <a:rPr lang="en-GB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rib</a:t>
            </a:r>
            <a:endParaRPr lang="en-GB" altLang="en-US" sz="2000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buFontTx/>
              <a:buNone/>
            </a:pPr>
            <a:r>
              <a:rPr lang="en-GB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v</a:t>
            </a:r>
            <a:r>
              <a:rPr lang="en-GB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</a:t>
            </a:r>
            <a:r>
              <a:rPr lang="en-GB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cava </a:t>
            </a:r>
            <a:r>
              <a:rPr lang="en-GB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superior</a:t>
            </a:r>
            <a:endParaRPr lang="sr-Latn-CS" altLang="en-US" sz="2000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buFontTx/>
              <a:buNone/>
            </a:pPr>
            <a:r>
              <a:rPr lang="en-U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GB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c</a:t>
            </a:r>
            <a:r>
              <a:rPr lang="en-GB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arries the venous blood</a:t>
            </a:r>
            <a:endParaRPr lang="sr-Latn-CS" altLang="en-US" sz="2000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buFontTx/>
              <a:buNone/>
            </a:pPr>
            <a:r>
              <a:rPr lang="sr-Latn-C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from the thoracic cage,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right atrium of the heart</a:t>
            </a:r>
            <a:endParaRPr lang="en-US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buFontTx/>
              <a:buNone/>
            </a:pPr>
            <a:r>
              <a:rPr lang="sr-Latn-CS" altLang="en-US" sz="2000" i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2000" i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lungs, </a:t>
            </a:r>
            <a:r>
              <a:rPr lang="en-GB" altLang="en-US" sz="2000" i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esophagus</a:t>
            </a:r>
            <a:r>
              <a:rPr lang="en-GB" altLang="en-US" sz="2000" i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, and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       </a:t>
            </a:r>
            <a:r>
              <a:rPr lang="sr-Latn-C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superior wall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en-GB" altLang="en-US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buFontTx/>
              <a:buNone/>
            </a:pPr>
            <a:r>
              <a:rPr lang="en-GB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p</a:t>
            </a:r>
            <a:r>
              <a:rPr lang="en-GB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art of abdominal wall</a:t>
            </a:r>
            <a:endParaRPr lang="en-GB" altLang="en-US" sz="1600" i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41987" name="AutoShape 4"/>
          <p:cNvSpPr>
            <a:spLocks noChangeArrowheads="1"/>
          </p:cNvSpPr>
          <p:nvPr/>
        </p:nvSpPr>
        <p:spPr bwMode="auto">
          <a:xfrm>
            <a:off x="4213224" y="1711981"/>
            <a:ext cx="142875" cy="720725"/>
          </a:xfrm>
          <a:prstGeom prst="downArrow">
            <a:avLst>
              <a:gd name="adj1" fmla="val 50000"/>
              <a:gd name="adj2" fmla="val 126111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sp>
        <p:nvSpPr>
          <p:cNvPr id="41988" name="AutoShape 4"/>
          <p:cNvSpPr>
            <a:spLocks noChangeArrowheads="1"/>
          </p:cNvSpPr>
          <p:nvPr/>
        </p:nvSpPr>
        <p:spPr bwMode="auto">
          <a:xfrm>
            <a:off x="4213225" y="3143249"/>
            <a:ext cx="142875" cy="719138"/>
          </a:xfrm>
          <a:prstGeom prst="downArrow">
            <a:avLst>
              <a:gd name="adj1" fmla="val 50000"/>
              <a:gd name="adj2" fmla="val 125833"/>
            </a:avLst>
          </a:prstGeom>
          <a:solidFill>
            <a:srgbClr val="FFFF00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sp>
        <p:nvSpPr>
          <p:cNvPr id="41989" name="AutoShape 4"/>
          <p:cNvSpPr>
            <a:spLocks noChangeArrowheads="1"/>
          </p:cNvSpPr>
          <p:nvPr/>
        </p:nvSpPr>
        <p:spPr bwMode="auto">
          <a:xfrm rot="16260000">
            <a:off x="2508486" y="2283533"/>
            <a:ext cx="142875" cy="719137"/>
          </a:xfrm>
          <a:prstGeom prst="downArrow">
            <a:avLst>
              <a:gd name="adj1" fmla="val 50000"/>
              <a:gd name="adj2" fmla="val 125833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sp>
        <p:nvSpPr>
          <p:cNvPr id="41990" name="Rectangle 4"/>
          <p:cNvSpPr>
            <a:spLocks noGrp="1" noChangeArrowheads="1"/>
          </p:cNvSpPr>
          <p:nvPr/>
        </p:nvSpPr>
        <p:spPr bwMode="auto">
          <a:xfrm>
            <a:off x="34925" y="5159375"/>
            <a:ext cx="9109075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GB" altLang="en-US" sz="1600" dirty="0" smtClean="0">
                <a:latin typeface="Book Antiqua" pitchFamily="18" charset="0"/>
              </a:rPr>
              <a:t>- </a:t>
            </a:r>
            <a:r>
              <a:rPr lang="en-GB" altLang="en-US" sz="1600" b="1" dirty="0" smtClean="0">
                <a:latin typeface="Book Antiqua" pitchFamily="18" charset="0"/>
              </a:rPr>
              <a:t>V</a:t>
            </a:r>
            <a:r>
              <a:rPr lang="en-GB" altLang="en-US" sz="1600" b="1" dirty="0">
                <a:latin typeface="Book Antiqua" pitchFamily="18" charset="0"/>
              </a:rPr>
              <a:t>. </a:t>
            </a:r>
            <a:r>
              <a:rPr lang="en-GB" altLang="en-US" sz="1600" b="1" dirty="0" err="1">
                <a:latin typeface="Book Antiqua" pitchFamily="18" charset="0"/>
              </a:rPr>
              <a:t>brachiocephalica</a:t>
            </a:r>
            <a:r>
              <a:rPr lang="en-GB" altLang="en-US" sz="1600" b="1" dirty="0">
                <a:latin typeface="Book Antiqua" pitchFamily="18" charset="0"/>
              </a:rPr>
              <a:t> </a:t>
            </a:r>
            <a:r>
              <a:rPr lang="en-GB" altLang="en-US" sz="1600" b="1" dirty="0" err="1">
                <a:latin typeface="Book Antiqua" pitchFamily="18" charset="0"/>
              </a:rPr>
              <a:t>dextra</a:t>
            </a:r>
            <a:r>
              <a:rPr lang="en-GB" altLang="en-US" sz="1600" b="1" dirty="0">
                <a:latin typeface="Book Antiqua" pitchFamily="18" charset="0"/>
              </a:rPr>
              <a:t> et </a:t>
            </a:r>
            <a:r>
              <a:rPr lang="en-GB" altLang="en-US" sz="1600" b="1" dirty="0" err="1">
                <a:latin typeface="Book Antiqua" pitchFamily="18" charset="0"/>
              </a:rPr>
              <a:t>sinistra</a:t>
            </a:r>
            <a:r>
              <a:rPr lang="en-GB" altLang="en-US" sz="1600" dirty="0">
                <a:latin typeface="Book Antiqua" pitchFamily="18" charset="0"/>
              </a:rPr>
              <a:t>, </a:t>
            </a:r>
            <a:r>
              <a:rPr lang="en-US" altLang="en-US" sz="1600" dirty="0" smtClean="0">
                <a:latin typeface="Book Antiqua" pitchFamily="18" charset="0"/>
              </a:rPr>
              <a:t>are formed by joining of </a:t>
            </a:r>
            <a:r>
              <a:rPr lang="en-GB" altLang="en-US" sz="1600" b="1" dirty="0" smtClean="0">
                <a:latin typeface="Book Antiqua" pitchFamily="18" charset="0"/>
              </a:rPr>
              <a:t>v</a:t>
            </a:r>
            <a:r>
              <a:rPr lang="en-GB" altLang="en-US" sz="1600" b="1" dirty="0">
                <a:latin typeface="Book Antiqua" pitchFamily="18" charset="0"/>
              </a:rPr>
              <a:t>. </a:t>
            </a:r>
            <a:r>
              <a:rPr lang="en-GB" altLang="en-US" sz="1600" b="1" dirty="0" err="1" smtClean="0">
                <a:latin typeface="Book Antiqua" pitchFamily="18" charset="0"/>
              </a:rPr>
              <a:t>jugularis</a:t>
            </a:r>
            <a:r>
              <a:rPr lang="en-GB" altLang="en-US" sz="1600" b="1" dirty="0" smtClean="0">
                <a:latin typeface="Book Antiqua" pitchFamily="18" charset="0"/>
              </a:rPr>
              <a:t> </a:t>
            </a:r>
            <a:r>
              <a:rPr lang="en-GB" altLang="en-US" sz="1600" b="1" dirty="0" err="1" smtClean="0">
                <a:latin typeface="Book Antiqua" pitchFamily="18" charset="0"/>
              </a:rPr>
              <a:t>interna</a:t>
            </a:r>
            <a:r>
              <a:rPr lang="en-GB" altLang="en-US" sz="1600" dirty="0" smtClean="0">
                <a:latin typeface="Book Antiqua" pitchFamily="18" charset="0"/>
              </a:rPr>
              <a:t> </a:t>
            </a:r>
            <a:r>
              <a:rPr lang="en-US" altLang="en-US" sz="1600" dirty="0" smtClean="0">
                <a:latin typeface="Book Antiqua" pitchFamily="18" charset="0"/>
              </a:rPr>
              <a:t>and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 sz="1600" dirty="0" smtClean="0">
                <a:latin typeface="Book Antiqua" pitchFamily="18" charset="0"/>
              </a:rPr>
              <a:t>   </a:t>
            </a:r>
            <a:r>
              <a:rPr lang="en-GB" altLang="en-US" sz="1600" b="1" dirty="0">
                <a:latin typeface="Book Antiqua" pitchFamily="18" charset="0"/>
              </a:rPr>
              <a:t>v. </a:t>
            </a:r>
            <a:r>
              <a:rPr lang="en-GB" altLang="en-US" sz="1600" b="1" dirty="0" err="1" smtClean="0">
                <a:latin typeface="Book Antiqua" pitchFamily="18" charset="0"/>
              </a:rPr>
              <a:t>subclavia</a:t>
            </a:r>
            <a:r>
              <a:rPr lang="en-US" altLang="en-US" sz="1600" dirty="0" smtClean="0">
                <a:latin typeface="Book Antiqua" pitchFamily="18" charset="0"/>
              </a:rPr>
              <a:t>, behind the right/left </a:t>
            </a:r>
            <a:r>
              <a:rPr lang="en-US" altLang="en-US" sz="1600" dirty="0" err="1" smtClean="0">
                <a:latin typeface="Book Antiqua" pitchFamily="18" charset="0"/>
              </a:rPr>
              <a:t>sternoclavicular</a:t>
            </a:r>
            <a:r>
              <a:rPr lang="en-US" altLang="en-US" sz="1600" dirty="0" smtClean="0">
                <a:latin typeface="Book Antiqua" pitchFamily="18" charset="0"/>
              </a:rPr>
              <a:t> joint; joint angle is named </a:t>
            </a:r>
            <a:r>
              <a:rPr lang="en-GB" altLang="en-US" sz="1600" b="1" dirty="0" err="1" smtClean="0">
                <a:latin typeface="Book Antiqua" pitchFamily="18" charset="0"/>
              </a:rPr>
              <a:t>angulus</a:t>
            </a:r>
            <a:r>
              <a:rPr lang="en-GB" altLang="en-US" sz="1600" b="1" dirty="0" smtClean="0">
                <a:latin typeface="Book Antiqua" pitchFamily="18" charset="0"/>
              </a:rPr>
              <a:t> </a:t>
            </a:r>
            <a:r>
              <a:rPr lang="en-GB" altLang="en-US" sz="1600" b="1" dirty="0" err="1" smtClean="0">
                <a:latin typeface="Book Antiqua" pitchFamily="18" charset="0"/>
              </a:rPr>
              <a:t>venosus</a:t>
            </a:r>
            <a:r>
              <a:rPr lang="en-GB" altLang="en-US" sz="1600" dirty="0">
                <a:latin typeface="Book Antiqua" pitchFamily="18" charset="0"/>
              </a:rPr>
              <a:t/>
            </a:r>
            <a:br>
              <a:rPr lang="en-GB" altLang="en-US" sz="1600" dirty="0">
                <a:latin typeface="Book Antiqua" pitchFamily="18" charset="0"/>
              </a:rPr>
            </a:br>
            <a:endParaRPr lang="en-GB" altLang="en-US" sz="1600" dirty="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GB" altLang="en-US" sz="1600" dirty="0">
                <a:latin typeface="Book Antiqua" pitchFamily="18" charset="0"/>
              </a:rPr>
              <a:t>- </a:t>
            </a:r>
            <a:r>
              <a:rPr lang="en-GB" altLang="en-US" sz="1600" dirty="0" smtClean="0">
                <a:latin typeface="Book Antiqua" pitchFamily="18" charset="0"/>
              </a:rPr>
              <a:t>Internal jugular vein (</a:t>
            </a:r>
            <a:r>
              <a:rPr lang="en-GB" altLang="en-US" sz="1600" u="sng" dirty="0">
                <a:latin typeface="Book Antiqua" pitchFamily="18" charset="0"/>
              </a:rPr>
              <a:t>v</a:t>
            </a:r>
            <a:r>
              <a:rPr lang="en-GB" altLang="en-US" sz="1600" u="sng" dirty="0" smtClean="0">
                <a:latin typeface="Book Antiqua" pitchFamily="18" charset="0"/>
              </a:rPr>
              <a:t>. </a:t>
            </a:r>
            <a:r>
              <a:rPr lang="en-GB" altLang="en-US" sz="1600" u="sng" dirty="0" err="1">
                <a:latin typeface="Book Antiqua" pitchFamily="18" charset="0"/>
              </a:rPr>
              <a:t>jugularis</a:t>
            </a:r>
            <a:r>
              <a:rPr lang="en-GB" altLang="en-US" sz="1600" u="sng" dirty="0">
                <a:latin typeface="Book Antiqua" pitchFamily="18" charset="0"/>
              </a:rPr>
              <a:t> </a:t>
            </a:r>
            <a:r>
              <a:rPr lang="en-GB" altLang="en-US" sz="1600" u="sng" dirty="0" err="1" smtClean="0">
                <a:latin typeface="Book Antiqua" pitchFamily="18" charset="0"/>
              </a:rPr>
              <a:t>interna</a:t>
            </a:r>
            <a:r>
              <a:rPr lang="en-GB" altLang="en-US" sz="1600" u="sng" dirty="0" smtClean="0">
                <a:latin typeface="Book Antiqua" pitchFamily="18" charset="0"/>
              </a:rPr>
              <a:t>)</a:t>
            </a:r>
            <a:r>
              <a:rPr lang="en-GB" altLang="en-US" sz="1600" dirty="0" smtClean="0">
                <a:latin typeface="Book Antiqua" pitchFamily="18" charset="0"/>
              </a:rPr>
              <a:t> </a:t>
            </a:r>
            <a:r>
              <a:rPr lang="en-US" altLang="en-US" sz="1600" dirty="0" smtClean="0">
                <a:latin typeface="Book Antiqua" pitchFamily="18" charset="0"/>
              </a:rPr>
              <a:t>carries venous blood from the brain, head and neck</a:t>
            </a:r>
            <a:r>
              <a:rPr lang="en-US" altLang="en-US" sz="1600" dirty="0">
                <a:latin typeface="Book Antiqua" pitchFamily="18" charset="0"/>
              </a:rPr>
              <a:t/>
            </a:r>
            <a:br>
              <a:rPr lang="en-US" altLang="en-US" sz="1600" dirty="0">
                <a:latin typeface="Book Antiqua" pitchFamily="18" charset="0"/>
              </a:rPr>
            </a:br>
            <a:endParaRPr lang="en-US" altLang="en-US" sz="1600" dirty="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 sz="1600" dirty="0">
                <a:latin typeface="Book Antiqua" pitchFamily="18" charset="0"/>
              </a:rPr>
              <a:t>- </a:t>
            </a:r>
            <a:r>
              <a:rPr lang="en-US" altLang="en-US" sz="1600" dirty="0" err="1" smtClean="0">
                <a:latin typeface="Book Antiqua" pitchFamily="18" charset="0"/>
              </a:rPr>
              <a:t>Subclavian</a:t>
            </a:r>
            <a:r>
              <a:rPr lang="en-US" altLang="en-US" sz="1600" dirty="0" smtClean="0">
                <a:latin typeface="Book Antiqua" pitchFamily="18" charset="0"/>
              </a:rPr>
              <a:t> vein (</a:t>
            </a:r>
            <a:r>
              <a:rPr lang="en-GB" altLang="en-US" sz="1600" u="sng" dirty="0">
                <a:latin typeface="Book Antiqua" pitchFamily="18" charset="0"/>
              </a:rPr>
              <a:t>v</a:t>
            </a:r>
            <a:r>
              <a:rPr lang="en-GB" altLang="en-US" sz="1600" u="sng" dirty="0" smtClean="0">
                <a:latin typeface="Book Antiqua" pitchFamily="18" charset="0"/>
              </a:rPr>
              <a:t>. </a:t>
            </a:r>
            <a:r>
              <a:rPr lang="en-GB" altLang="en-US" sz="1600" u="sng" dirty="0" err="1" smtClean="0">
                <a:latin typeface="Book Antiqua" pitchFamily="18" charset="0"/>
              </a:rPr>
              <a:t>subclavia</a:t>
            </a:r>
            <a:r>
              <a:rPr lang="en-GB" altLang="en-US" sz="1600" u="sng" dirty="0" smtClean="0">
                <a:latin typeface="Book Antiqua" pitchFamily="18" charset="0"/>
              </a:rPr>
              <a:t>)</a:t>
            </a:r>
            <a:r>
              <a:rPr lang="en-GB" altLang="en-US" sz="1600" dirty="0" smtClean="0">
                <a:latin typeface="Book Antiqua" pitchFamily="18" charset="0"/>
              </a:rPr>
              <a:t> </a:t>
            </a:r>
            <a:r>
              <a:rPr lang="en-US" altLang="en-US" sz="1600" dirty="0" smtClean="0">
                <a:latin typeface="Book Antiqua" pitchFamily="18" charset="0"/>
              </a:rPr>
              <a:t>continues </a:t>
            </a:r>
            <a:r>
              <a:rPr lang="en-GB" altLang="en-US" sz="1600" dirty="0" smtClean="0">
                <a:latin typeface="Book Antiqua" pitchFamily="18" charset="0"/>
              </a:rPr>
              <a:t>v</a:t>
            </a:r>
            <a:r>
              <a:rPr lang="en-GB" altLang="en-US" sz="1600" dirty="0">
                <a:latin typeface="Book Antiqua" pitchFamily="18" charset="0"/>
              </a:rPr>
              <a:t>. </a:t>
            </a:r>
            <a:r>
              <a:rPr lang="en-GB" altLang="en-US" sz="1600" dirty="0" err="1">
                <a:latin typeface="Book Antiqua" pitchFamily="18" charset="0"/>
              </a:rPr>
              <a:t>axillaris</a:t>
            </a:r>
            <a:r>
              <a:rPr lang="en-GB" altLang="en-US" sz="1600" dirty="0">
                <a:latin typeface="Book Antiqua" pitchFamily="18" charset="0"/>
              </a:rPr>
              <a:t> </a:t>
            </a:r>
            <a:r>
              <a:rPr lang="en-US" altLang="en-US" sz="1600" dirty="0" smtClean="0">
                <a:latin typeface="Book Antiqua" pitchFamily="18" charset="0"/>
              </a:rPr>
              <a:t>and carries venous blood from the upper limb</a:t>
            </a:r>
            <a:endParaRPr lang="en-US" altLang="en-US" sz="1600" dirty="0">
              <a:latin typeface="Book Antiqua" pitchFamily="18" charset="0"/>
            </a:endParaRP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36513" y="44450"/>
            <a:ext cx="2182649" cy="648896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en-US" altLang="en-US" b="1" dirty="0" smtClean="0">
                <a:solidFill>
                  <a:srgbClr val="0066FF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System of</a:t>
            </a:r>
            <a:r>
              <a:rPr lang="en-US" altLang="en-US" b="1" dirty="0">
                <a:solidFill>
                  <a:srgbClr val="0066FF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b="1" dirty="0">
                <a:solidFill>
                  <a:srgbClr val="0066FF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b="1" dirty="0" smtClean="0">
                <a:solidFill>
                  <a:srgbClr val="0066FF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superior </a:t>
            </a:r>
            <a:r>
              <a:rPr lang="en-GB" altLang="en-US" b="1" dirty="0" err="1" smtClean="0">
                <a:solidFill>
                  <a:srgbClr val="0066FF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caval</a:t>
            </a:r>
            <a:r>
              <a:rPr lang="en-GB" altLang="en-US" b="1" dirty="0" smtClean="0">
                <a:solidFill>
                  <a:srgbClr val="0066FF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 vein</a:t>
            </a:r>
            <a:endParaRPr lang="en-US" altLang="en-US" b="1" dirty="0">
              <a:solidFill>
                <a:srgbClr val="0066FF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0350"/>
            <a:ext cx="8435975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3338" y="3060700"/>
            <a:ext cx="9056687" cy="3744913"/>
          </a:xfrm>
        </p:spPr>
        <p:txBody>
          <a:bodyPr/>
          <a:lstStyle/>
          <a:p>
            <a:pPr marL="533400" indent="-533400">
              <a:lnSpc>
                <a:spcPct val="80000"/>
              </a:lnSpc>
              <a:buFontTx/>
              <a:buNone/>
            </a:pPr>
            <a:r>
              <a:rPr lang="sr-Latn-CS" alt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Latn-C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</a:t>
            </a: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                	</a:t>
            </a: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V. ILIACA INTERNA</a:t>
            </a:r>
            <a:b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20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en-US" altLang="en-US" sz="20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    </a:t>
            </a:r>
            <a:r>
              <a:rPr lang="en-GB" altLang="en-US" sz="20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en-US" altLang="en-US" sz="2000" i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carries the venous blood from the walls and organs of </a:t>
            </a:r>
            <a:br>
              <a:rPr lang="en-US" altLang="en-US" sz="2000" i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2000" i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      pelvic cavity</a:t>
            </a:r>
            <a:r>
              <a:rPr lang="en-US" altLang="en-US" sz="20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en-US" altLang="en-US" sz="20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	</a:t>
            </a:r>
            <a:r>
              <a:rPr lang="en-U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+</a:t>
            </a:r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</a:t>
            </a:r>
            <a:r>
              <a:rPr lang="en-U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V. ILIACA EXTERNA</a:t>
            </a:r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en-U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	</a:t>
            </a:r>
            <a:r>
              <a:rPr lang="en-US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(carries the venous blood from lower limb)</a:t>
            </a:r>
            <a:endParaRPr lang="en-US" altLang="en-US" sz="2000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en-U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</a:t>
            </a:r>
            <a:r>
              <a:rPr lang="sr-Latn-C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</a:t>
            </a:r>
          </a:p>
          <a:p>
            <a:pPr marL="533400" indent="-533400">
              <a:lnSpc>
                <a:spcPct val="80000"/>
              </a:lnSpc>
              <a:buFontTx/>
              <a:buNone/>
            </a:pPr>
            <a:endParaRPr lang="sr-Latn-CS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			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V. ILIACA COMMUNIS</a:t>
            </a:r>
            <a:endParaRPr lang="en-US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r>
              <a:rPr lang="en-U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</a:t>
            </a:r>
            <a:r>
              <a:rPr lang="en-US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</a:t>
            </a:r>
            <a:r>
              <a:rPr lang="sr-Latn-CS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origin: level of sacroiliac joint (art. </a:t>
            </a:r>
            <a:r>
              <a:rPr lang="en-US" altLang="en-US" sz="2000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sacroiliaca</a:t>
            </a:r>
            <a:r>
              <a:rPr lang="en-U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en-GB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</a:p>
          <a:p>
            <a:pPr marL="533400" indent="-533400">
              <a:lnSpc>
                <a:spcPct val="80000"/>
              </a:lnSpc>
              <a:buFontTx/>
              <a:buNone/>
            </a:pPr>
            <a:endParaRPr lang="sr-Latn-CS" alt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44035" name="AutoShape 4"/>
          <p:cNvSpPr>
            <a:spLocks noChangeArrowheads="1"/>
          </p:cNvSpPr>
          <p:nvPr/>
        </p:nvSpPr>
        <p:spPr bwMode="auto">
          <a:xfrm rot="16260000">
            <a:off x="2907334" y="2791536"/>
            <a:ext cx="141287" cy="3095625"/>
          </a:xfrm>
          <a:prstGeom prst="downArrow">
            <a:avLst>
              <a:gd name="adj1" fmla="val 50000"/>
              <a:gd name="adj2" fmla="val 547755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sp>
        <p:nvSpPr>
          <p:cNvPr id="44036" name="AutoShape 4"/>
          <p:cNvSpPr>
            <a:spLocks noChangeArrowheads="1"/>
          </p:cNvSpPr>
          <p:nvPr/>
        </p:nvSpPr>
        <p:spPr bwMode="auto">
          <a:xfrm>
            <a:off x="6084168" y="5027488"/>
            <a:ext cx="142875" cy="719137"/>
          </a:xfrm>
          <a:prstGeom prst="downArrow">
            <a:avLst>
              <a:gd name="adj1" fmla="val 50000"/>
              <a:gd name="adj2" fmla="val 125833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sp>
        <p:nvSpPr>
          <p:cNvPr id="44037" name="Rectangle 2"/>
          <p:cNvSpPr>
            <a:spLocks noGrp="1" noChangeArrowheads="1"/>
          </p:cNvSpPr>
          <p:nvPr/>
        </p:nvSpPr>
        <p:spPr bwMode="auto">
          <a:xfrm>
            <a:off x="179512" y="37306"/>
            <a:ext cx="9056687" cy="320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33400" indent="-5334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VV. PLANTARES LATERALES		VV. DORSALES PEDIS</a:t>
            </a:r>
            <a:b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+</a:t>
            </a: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VV. PLANTARES MEDIALES</a:t>
            </a: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FontTx/>
              <a:buNone/>
            </a:pPr>
            <a:endParaRPr lang="en-GB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GB" altLang="en-US" sz="20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VV. TIBIALES POSTERIORES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     +	</a:t>
            </a:r>
            <a:r>
              <a:rPr lang="en-GB" altLang="en-US" sz="20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VV. TIBIALES ANTERIORES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20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en-US" altLang="en-US" sz="20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    </a:t>
            </a: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	</a:t>
            </a:r>
            <a:r>
              <a:rPr lang="en-U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endParaRPr lang="en-US" altLang="en-US" sz="2000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GB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r>
              <a:rPr lang="en-GB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V. FEMORALIS</a:t>
            </a:r>
            <a:r>
              <a:rPr lang="en-GB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V. POPLITEA</a:t>
            </a:r>
          </a:p>
          <a:p>
            <a:pPr marL="533400" indent="-533400">
              <a:lnSpc>
                <a:spcPct val="80000"/>
              </a:lnSpc>
              <a:spcBef>
                <a:spcPct val="20000"/>
              </a:spcBef>
            </a:pPr>
            <a: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(v. </a:t>
            </a:r>
            <a:r>
              <a:rPr lang="en-GB" altLang="en-US" sz="20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saphena</a:t>
            </a:r>
            <a: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magna, 		(</a:t>
            </a:r>
            <a:r>
              <a:rPr lang="en-GB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v. </a:t>
            </a:r>
            <a:r>
              <a:rPr lang="en-GB" altLang="en-US" sz="20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saphena</a:t>
            </a:r>
            <a:r>
              <a:rPr lang="en-GB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20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parva</a:t>
            </a:r>
            <a:r>
              <a:rPr lang="en-GB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, as superficial vein</a:t>
            </a:r>
            <a:endParaRPr lang="en-GB" altLang="en-US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80000"/>
              </a:lnSpc>
              <a:spcBef>
                <a:spcPct val="20000"/>
              </a:spcBef>
            </a:pPr>
            <a:r>
              <a:rPr lang="en-GB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as </a:t>
            </a:r>
            <a:r>
              <a:rPr lang="en-GB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superficial vein drain 	</a:t>
            </a:r>
            <a: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into </a:t>
            </a:r>
            <a:r>
              <a:rPr lang="en-GB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popliteal vein</a:t>
            </a:r>
            <a: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  <a:p>
            <a:pPr marL="533400" indent="-533400">
              <a:lnSpc>
                <a:spcPct val="80000"/>
              </a:lnSpc>
              <a:spcBef>
                <a:spcPct val="20000"/>
              </a:spcBef>
            </a:pPr>
            <a:r>
              <a:rPr lang="en-GB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i</a:t>
            </a:r>
            <a:r>
              <a:rPr lang="en-GB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nto femoral vein)</a:t>
            </a: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FontTx/>
              <a:buNone/>
            </a:pPr>
            <a:endParaRPr lang="sr-Latn-CS" alt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44038" name="AutoShape 4"/>
          <p:cNvSpPr>
            <a:spLocks noChangeArrowheads="1"/>
          </p:cNvSpPr>
          <p:nvPr/>
        </p:nvSpPr>
        <p:spPr bwMode="auto">
          <a:xfrm>
            <a:off x="1547813" y="836613"/>
            <a:ext cx="142875" cy="409575"/>
          </a:xfrm>
          <a:prstGeom prst="downArrow">
            <a:avLst>
              <a:gd name="adj1" fmla="val 50000"/>
              <a:gd name="adj2" fmla="val 71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sp>
        <p:nvSpPr>
          <p:cNvPr id="44039" name="AutoShape 4"/>
          <p:cNvSpPr>
            <a:spLocks noChangeArrowheads="1"/>
          </p:cNvSpPr>
          <p:nvPr/>
        </p:nvSpPr>
        <p:spPr bwMode="auto">
          <a:xfrm>
            <a:off x="7051675" y="404813"/>
            <a:ext cx="142875" cy="627062"/>
          </a:xfrm>
          <a:prstGeom prst="downArrow">
            <a:avLst>
              <a:gd name="adj1" fmla="val 50000"/>
              <a:gd name="adj2" fmla="val 109722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sp>
        <p:nvSpPr>
          <p:cNvPr id="44040" name="AutoShape 4"/>
          <p:cNvSpPr>
            <a:spLocks noChangeArrowheads="1"/>
          </p:cNvSpPr>
          <p:nvPr/>
        </p:nvSpPr>
        <p:spPr bwMode="auto">
          <a:xfrm>
            <a:off x="4395788" y="1552575"/>
            <a:ext cx="142875" cy="627063"/>
          </a:xfrm>
          <a:prstGeom prst="downArrow">
            <a:avLst>
              <a:gd name="adj1" fmla="val 50000"/>
              <a:gd name="adj2" fmla="val 109722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sp>
        <p:nvSpPr>
          <p:cNvPr id="44041" name="AutoShape 4"/>
          <p:cNvSpPr>
            <a:spLocks noChangeArrowheads="1"/>
          </p:cNvSpPr>
          <p:nvPr/>
        </p:nvSpPr>
        <p:spPr bwMode="auto">
          <a:xfrm rot="5340000">
            <a:off x="2915444" y="1562894"/>
            <a:ext cx="142875" cy="1439863"/>
          </a:xfrm>
          <a:prstGeom prst="downArrow">
            <a:avLst>
              <a:gd name="adj1" fmla="val 50000"/>
              <a:gd name="adj2" fmla="val 251945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sp>
        <p:nvSpPr>
          <p:cNvPr id="44042" name="AutoShape 4"/>
          <p:cNvSpPr>
            <a:spLocks noChangeArrowheads="1"/>
          </p:cNvSpPr>
          <p:nvPr/>
        </p:nvSpPr>
        <p:spPr bwMode="auto">
          <a:xfrm>
            <a:off x="1547812" y="2486820"/>
            <a:ext cx="142875" cy="1762125"/>
          </a:xfrm>
          <a:prstGeom prst="downArrow">
            <a:avLst>
              <a:gd name="adj1" fmla="val 50000"/>
              <a:gd name="adj2" fmla="val 308333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sp>
        <p:nvSpPr>
          <p:cNvPr id="44043" name="Text Box 11"/>
          <p:cNvSpPr txBox="1">
            <a:spLocks noChangeArrowheads="1"/>
          </p:cNvSpPr>
          <p:nvPr/>
        </p:nvSpPr>
        <p:spPr bwMode="auto">
          <a:xfrm>
            <a:off x="169535" y="5616739"/>
            <a:ext cx="2096277" cy="648896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bevel/>
            <a:headEnd/>
            <a:tailEnd/>
          </a:ln>
          <a:effectLst/>
        </p:spPr>
        <p:txBody>
          <a:bodyPr wrap="square" lIns="90170" tIns="46990" rIns="90170" bIns="46990">
            <a:spAutoFit/>
          </a:bodyPr>
          <a:lstStyle/>
          <a:p>
            <a:r>
              <a:rPr lang="en-US" altLang="en-US" b="1" dirty="0" smtClean="0">
                <a:solidFill>
                  <a:srgbClr val="0066FF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System of</a:t>
            </a:r>
            <a:br>
              <a:rPr lang="en-US" altLang="en-US" b="1" dirty="0" smtClean="0">
                <a:solidFill>
                  <a:srgbClr val="0066FF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b="1" dirty="0" smtClean="0">
                <a:solidFill>
                  <a:srgbClr val="0066FF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inferior</a:t>
            </a:r>
            <a:r>
              <a:rPr lang="en-US" altLang="en-US" b="1" dirty="0">
                <a:solidFill>
                  <a:srgbClr val="0066FF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b="1" dirty="0" err="1" smtClean="0">
                <a:solidFill>
                  <a:srgbClr val="0066FF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caval</a:t>
            </a:r>
            <a:r>
              <a:rPr lang="en-GB" altLang="en-US" b="1" dirty="0" smtClean="0">
                <a:solidFill>
                  <a:srgbClr val="0066FF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 vein</a:t>
            </a:r>
            <a:endParaRPr lang="en-US" altLang="en-US" b="1" dirty="0">
              <a:solidFill>
                <a:srgbClr val="0066FF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038" y="117475"/>
            <a:ext cx="9063037" cy="6692900"/>
          </a:xfrm>
        </p:spPr>
        <p:txBody>
          <a:bodyPr/>
          <a:lstStyle/>
          <a:p>
            <a:pPr marL="533400" indent="-533400">
              <a:lnSpc>
                <a:spcPct val="90000"/>
              </a:lnSpc>
              <a:buFontTx/>
              <a:buNone/>
            </a:pPr>
            <a:r>
              <a:rPr lang="sr-Latn-CS" alt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Latn-C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</a:t>
            </a: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V. ILIACA COMMUNIS DEXTRA</a:t>
            </a:r>
            <a:endParaRPr lang="en-US" alt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	+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V. ILIACA COMMUNIS SINISTRA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</a:t>
            </a:r>
            <a:r>
              <a:rPr lang="en-US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(carry the venous blood from pelvis and lower limbs)</a:t>
            </a:r>
            <a:endParaRPr lang="en-US" altLang="en-US" sz="2000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</a:t>
            </a:r>
            <a:r>
              <a:rPr lang="sr-Latn-C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sz="20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Tributary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r>
              <a:rPr lang="sr-Latn-C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endParaRPr lang="sr-Latn-CS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GB" altLang="en-US" sz="20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VV. HEPATICAE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-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VV. RENALES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V. CAVA INFERIOR</a:t>
            </a:r>
            <a:endParaRPr lang="en-US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GB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-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VV. TESTICULARES /  </a:t>
            </a:r>
            <a:r>
              <a:rPr lang="en-U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</a:t>
            </a:r>
            <a:r>
              <a:rPr lang="sr-Latn-CS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origin: level of the 5</a:t>
            </a:r>
            <a:r>
              <a:rPr lang="en-US" altLang="en-US" sz="2000" i="1" baseline="30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</a:t>
            </a:r>
            <a:r>
              <a:rPr lang="en-US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lumbar vertebra</a:t>
            </a:r>
            <a:endParaRPr lang="en-US" altLang="en-US" sz="2000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GB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VV. OVARICAE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V. SUPRARENALIS DEXTRA</a:t>
            </a:r>
            <a:endParaRPr lang="sr-Latn-CS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VV. LUMBALES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VV. 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PHRENICAE</a:t>
            </a:r>
            <a:r>
              <a:rPr lang="en-GB" altLang="en-US" sz="20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runs through the retroperitoneal region of abdominal cavity </a:t>
            </a:r>
            <a:r>
              <a:rPr lang="en-GB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INFERIORES</a:t>
            </a:r>
            <a:r>
              <a:rPr lang="en-U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- moves to </a:t>
            </a:r>
            <a:r>
              <a:rPr lang="en-GB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foramen </a:t>
            </a:r>
            <a: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v. </a:t>
            </a:r>
            <a:r>
              <a:rPr lang="en-GB" altLang="en-US" sz="1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cavae</a:t>
            </a:r>
            <a: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of diaphragm </a:t>
            </a:r>
            <a:endParaRPr lang="sr-Latn-CS" altLang="en-US" sz="1800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endParaRPr lang="en-GB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right atrium of the heart</a:t>
            </a:r>
            <a:endParaRPr lang="en-US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	</a:t>
            </a:r>
            <a:r>
              <a:rPr lang="sr-Latn-C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inferior wall</a:t>
            </a:r>
            <a:r>
              <a:rPr lang="sr-Latn-CS" alt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sr-Latn-CS" alt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45059" name="AutoShape 4"/>
          <p:cNvSpPr>
            <a:spLocks noChangeArrowheads="1"/>
          </p:cNvSpPr>
          <p:nvPr/>
        </p:nvSpPr>
        <p:spPr bwMode="auto">
          <a:xfrm>
            <a:off x="4213225" y="1844675"/>
            <a:ext cx="142875" cy="720725"/>
          </a:xfrm>
          <a:prstGeom prst="downArrow">
            <a:avLst>
              <a:gd name="adj1" fmla="val 50000"/>
              <a:gd name="adj2" fmla="val 126111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sp>
        <p:nvSpPr>
          <p:cNvPr id="45060" name="AutoShape 4"/>
          <p:cNvSpPr>
            <a:spLocks noChangeArrowheads="1"/>
          </p:cNvSpPr>
          <p:nvPr/>
        </p:nvSpPr>
        <p:spPr bwMode="auto">
          <a:xfrm>
            <a:off x="4213225" y="3502025"/>
            <a:ext cx="142875" cy="719138"/>
          </a:xfrm>
          <a:prstGeom prst="downArrow">
            <a:avLst>
              <a:gd name="adj1" fmla="val 50000"/>
              <a:gd name="adj2" fmla="val 125833"/>
            </a:avLst>
          </a:prstGeom>
          <a:solidFill>
            <a:srgbClr val="FFFF00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sp>
        <p:nvSpPr>
          <p:cNvPr id="45061" name="AutoShape 4"/>
          <p:cNvSpPr>
            <a:spLocks noChangeArrowheads="1"/>
          </p:cNvSpPr>
          <p:nvPr/>
        </p:nvSpPr>
        <p:spPr bwMode="auto">
          <a:xfrm>
            <a:off x="4197350" y="4870450"/>
            <a:ext cx="142875" cy="627063"/>
          </a:xfrm>
          <a:prstGeom prst="downArrow">
            <a:avLst>
              <a:gd name="adj1" fmla="val 50000"/>
              <a:gd name="adj2" fmla="val 109722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sp>
        <p:nvSpPr>
          <p:cNvPr id="45062" name="AutoShape 4"/>
          <p:cNvSpPr>
            <a:spLocks noChangeArrowheads="1"/>
          </p:cNvSpPr>
          <p:nvPr/>
        </p:nvSpPr>
        <p:spPr bwMode="auto">
          <a:xfrm rot="16260000">
            <a:off x="3059907" y="2420144"/>
            <a:ext cx="141287" cy="720725"/>
          </a:xfrm>
          <a:prstGeom prst="downArrow">
            <a:avLst>
              <a:gd name="adj1" fmla="val 50000"/>
              <a:gd name="adj2" fmla="val 127529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2"/>
          <p:cNvPicPr>
            <a:picLocks noChangeAspect="1" noChangeArrowheads="1"/>
          </p:cNvPicPr>
          <p:nvPr/>
        </p:nvPicPr>
        <p:blipFill>
          <a:blip r:embed="rId2" cstate="print"/>
          <a:srcRect l="7788" r="37869" b="37993"/>
          <a:stretch>
            <a:fillRect/>
          </a:stretch>
        </p:blipFill>
        <p:spPr bwMode="auto">
          <a:xfrm>
            <a:off x="5326063" y="3068960"/>
            <a:ext cx="3709987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0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60325"/>
            <a:ext cx="8229600" cy="631825"/>
          </a:xfrm>
        </p:spPr>
        <p:txBody>
          <a:bodyPr/>
          <a:lstStyle/>
          <a:p>
            <a:r>
              <a:rPr lang="en-GB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Portal venous system</a:t>
            </a:r>
            <a:endParaRPr lang="en-GB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46083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8100" y="623888"/>
            <a:ext cx="8997950" cy="554355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en-GB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</a:t>
            </a:r>
            <a:r>
              <a:rPr lang="en-GB" altLang="en-US" sz="1800" dirty="0">
                <a:latin typeface="Book Antiqua" pitchFamily="18" charset="0"/>
              </a:rPr>
              <a:t>- </a:t>
            </a:r>
            <a:r>
              <a:rPr lang="en-GB" altLang="en-US" sz="1800" b="1" dirty="0" smtClean="0">
                <a:latin typeface="Book Antiqua" pitchFamily="18" charset="0"/>
              </a:rPr>
              <a:t>Portal vein</a:t>
            </a:r>
            <a:r>
              <a:rPr lang="en-GB" altLang="en-US" sz="1800" dirty="0" smtClean="0">
                <a:latin typeface="Book Antiqua" pitchFamily="18" charset="0"/>
              </a:rPr>
              <a:t> (</a:t>
            </a:r>
            <a:r>
              <a:rPr lang="en-GB" altLang="en-US" sz="1800" b="1" dirty="0">
                <a:latin typeface="Book Antiqua" pitchFamily="18" charset="0"/>
              </a:rPr>
              <a:t>v</a:t>
            </a:r>
            <a:r>
              <a:rPr lang="en-GB" altLang="en-US" sz="1800" b="1" dirty="0" smtClean="0">
                <a:latin typeface="Book Antiqua" pitchFamily="18" charset="0"/>
              </a:rPr>
              <a:t>. </a:t>
            </a:r>
            <a:r>
              <a:rPr lang="en-GB" altLang="en-US" sz="1800" b="1" dirty="0" err="1" smtClean="0">
                <a:latin typeface="Book Antiqua" pitchFamily="18" charset="0"/>
              </a:rPr>
              <a:t>portae</a:t>
            </a:r>
            <a:r>
              <a:rPr lang="en-GB" altLang="en-US" sz="1800" b="1" dirty="0" smtClean="0">
                <a:latin typeface="Book Antiqua" pitchFamily="18" charset="0"/>
              </a:rPr>
              <a:t>)</a:t>
            </a:r>
            <a:r>
              <a:rPr lang="en-GB" altLang="en-US" sz="1800" dirty="0" smtClean="0">
                <a:latin typeface="Book Antiqua" pitchFamily="18" charset="0"/>
              </a:rPr>
              <a:t> </a:t>
            </a:r>
            <a:r>
              <a:rPr lang="en-US" altLang="en-US" sz="1800" dirty="0" smtClean="0">
                <a:latin typeface="Book Antiqua" pitchFamily="18" charset="0"/>
              </a:rPr>
              <a:t>is the functional blood vessel of liver.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- </a:t>
            </a:r>
            <a:r>
              <a:rPr lang="en-GB" sz="1800" dirty="0">
                <a:latin typeface="Book Antiqua" panose="02040602050305030304" pitchFamily="18" charset="0"/>
              </a:rPr>
              <a:t>supplies the liver with partially deoxygenated blood, carrying nutrients </a:t>
            </a:r>
            <a:r>
              <a:rPr lang="en-GB" sz="1800" dirty="0" smtClean="0">
                <a:latin typeface="Book Antiqua" panose="02040602050305030304" pitchFamily="18" charset="0"/>
              </a:rPr>
              <a:t>absorbed</a:t>
            </a:r>
            <a:br>
              <a:rPr lang="en-GB" sz="1800" dirty="0" smtClean="0">
                <a:latin typeface="Book Antiqua" panose="02040602050305030304" pitchFamily="18" charset="0"/>
              </a:rPr>
            </a:br>
            <a:r>
              <a:rPr lang="en-GB" sz="1800" dirty="0" smtClean="0">
                <a:latin typeface="Book Antiqua" panose="02040602050305030304" pitchFamily="18" charset="0"/>
              </a:rPr>
              <a:t>  from </a:t>
            </a:r>
            <a:r>
              <a:rPr lang="en-GB" sz="1800" dirty="0">
                <a:latin typeface="Book Antiqua" panose="02040602050305030304" pitchFamily="18" charset="0"/>
              </a:rPr>
              <a:t>the small intestine. A</a:t>
            </a:r>
            <a:r>
              <a:rPr lang="en-GB" sz="1800" dirty="0" smtClean="0">
                <a:latin typeface="Book Antiqua" panose="02040602050305030304" pitchFamily="18" charset="0"/>
              </a:rPr>
              <a:t>llows </a:t>
            </a:r>
            <a:r>
              <a:rPr lang="en-GB" sz="1800" dirty="0">
                <a:latin typeface="Book Antiqua" panose="02040602050305030304" pitchFamily="18" charset="0"/>
              </a:rPr>
              <a:t>the liver to perform its gut-related functions, </a:t>
            </a:r>
            <a:r>
              <a:rPr lang="en-GB" sz="1800" dirty="0" smtClean="0">
                <a:latin typeface="Book Antiqua" panose="02040602050305030304" pitchFamily="18" charset="0"/>
              </a:rPr>
              <a:t>such</a:t>
            </a:r>
            <a:br>
              <a:rPr lang="en-GB" sz="1800" dirty="0" smtClean="0">
                <a:latin typeface="Book Antiqua" panose="02040602050305030304" pitchFamily="18" charset="0"/>
              </a:rPr>
            </a:br>
            <a:r>
              <a:rPr lang="en-GB" sz="1800" dirty="0" smtClean="0">
                <a:latin typeface="Book Antiqua" panose="02040602050305030304" pitchFamily="18" charset="0"/>
              </a:rPr>
              <a:t>  as detoxification and metabolism of absorbed nutritive substances.</a:t>
            </a:r>
            <a:endParaRPr lang="en-US" altLang="en-US" sz="18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* </a:t>
            </a:r>
            <a:r>
              <a:rPr lang="en-US" altLang="en-US" sz="1800" dirty="0" smtClean="0">
                <a:latin typeface="Book Antiqua" pitchFamily="18" charset="0"/>
              </a:rPr>
              <a:t>Origin: behind the head of pancreas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* </a:t>
            </a:r>
            <a:r>
              <a:rPr lang="en-US" altLang="en-US" sz="1800" dirty="0" smtClean="0">
                <a:latin typeface="Book Antiqua" pitchFamily="18" charset="0"/>
              </a:rPr>
              <a:t>Portal vein is formed by joining of:</a:t>
            </a:r>
            <a:r>
              <a:rPr lang="en-US" altLang="en-US" sz="1800" dirty="0">
                <a:latin typeface="Book Antiqua" pitchFamily="18" charset="0"/>
              </a:rPr>
              <a:t/>
            </a:r>
            <a:br>
              <a:rPr lang="en-US" altLang="en-US" sz="1800" dirty="0">
                <a:latin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</a:rPr>
              <a:t/>
            </a:r>
            <a:br>
              <a:rPr lang="en-US" altLang="en-US" sz="1800" dirty="0">
                <a:latin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</a:rPr>
              <a:t>1) </a:t>
            </a:r>
            <a:r>
              <a:rPr lang="en-US" altLang="en-US" sz="1800" dirty="0" smtClean="0">
                <a:latin typeface="Book Antiqua" pitchFamily="18" charset="0"/>
              </a:rPr>
              <a:t>superior mesenteric vein (</a:t>
            </a:r>
            <a:r>
              <a:rPr lang="en-GB" altLang="en-US" sz="1800" b="1" dirty="0" smtClean="0">
                <a:latin typeface="Book Antiqua" pitchFamily="18" charset="0"/>
              </a:rPr>
              <a:t>v</a:t>
            </a:r>
            <a:r>
              <a:rPr lang="en-GB" altLang="en-US" sz="1800" b="1" dirty="0">
                <a:latin typeface="Book Antiqua" pitchFamily="18" charset="0"/>
              </a:rPr>
              <a:t>. </a:t>
            </a:r>
            <a:r>
              <a:rPr lang="en-GB" altLang="en-US" sz="1800" b="1" dirty="0" err="1">
                <a:latin typeface="Book Antiqua" pitchFamily="18" charset="0"/>
              </a:rPr>
              <a:t>mesenterica</a:t>
            </a:r>
            <a:r>
              <a:rPr lang="en-GB" altLang="en-US" sz="1800" b="1" dirty="0">
                <a:latin typeface="Book Antiqua" pitchFamily="18" charset="0"/>
              </a:rPr>
              <a:t> </a:t>
            </a:r>
            <a:r>
              <a:rPr lang="en-GB" altLang="en-US" sz="1800" b="1" dirty="0" smtClean="0">
                <a:latin typeface="Book Antiqua" pitchFamily="18" charset="0"/>
              </a:rPr>
              <a:t>superior)</a:t>
            </a:r>
            <a:endParaRPr lang="en-GB" altLang="en-US" sz="1800" b="1" dirty="0"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800" dirty="0">
                <a:latin typeface="Book Antiqua" pitchFamily="18" charset="0"/>
              </a:rPr>
              <a:t>		- </a:t>
            </a:r>
            <a:r>
              <a:rPr lang="en-US" altLang="en-US" sz="1800" dirty="0" smtClean="0">
                <a:latin typeface="Book Antiqua" pitchFamily="18" charset="0"/>
              </a:rPr>
              <a:t>carries the venous blood from stomach, 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                  </a:t>
            </a:r>
            <a:r>
              <a:rPr lang="en-US" altLang="en-US" sz="1800" dirty="0" smtClean="0">
                <a:latin typeface="Book Antiqua" pitchFamily="18" charset="0"/>
              </a:rPr>
              <a:t>head of pancreas, small intestine and 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	  </a:t>
            </a:r>
            <a:r>
              <a:rPr lang="en-US" altLang="en-US" sz="1800" dirty="0" smtClean="0">
                <a:latin typeface="Book Antiqua" pitchFamily="18" charset="0"/>
              </a:rPr>
              <a:t>the right half of large intestine</a:t>
            </a:r>
            <a:br>
              <a:rPr lang="en-US" altLang="en-US" sz="1800" dirty="0" smtClean="0">
                <a:latin typeface="Book Antiqua" pitchFamily="18" charset="0"/>
              </a:rPr>
            </a:b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2)</a:t>
            </a:r>
            <a:r>
              <a:rPr lang="en-US" altLang="en-US" sz="1800" b="1" dirty="0">
                <a:latin typeface="Book Antiqua" pitchFamily="18" charset="0"/>
              </a:rPr>
              <a:t> </a:t>
            </a:r>
            <a:r>
              <a:rPr lang="en-US" altLang="en-US" sz="1800" dirty="0" smtClean="0">
                <a:latin typeface="Book Antiqua" pitchFamily="18" charset="0"/>
              </a:rPr>
              <a:t>inferior </a:t>
            </a:r>
            <a:r>
              <a:rPr lang="en-US" altLang="en-US" sz="1800" dirty="0">
                <a:latin typeface="Book Antiqua" pitchFamily="18" charset="0"/>
              </a:rPr>
              <a:t>mesenteric vein </a:t>
            </a:r>
            <a:r>
              <a:rPr lang="en-US" altLang="en-US" sz="1800" dirty="0" smtClean="0">
                <a:latin typeface="Book Antiqua" pitchFamily="18" charset="0"/>
              </a:rPr>
              <a:t>(</a:t>
            </a:r>
            <a:r>
              <a:rPr lang="en-GB" altLang="en-US" sz="1800" b="1" dirty="0" smtClean="0">
                <a:latin typeface="Book Antiqua" pitchFamily="18" charset="0"/>
              </a:rPr>
              <a:t>v</a:t>
            </a:r>
            <a:r>
              <a:rPr lang="en-GB" altLang="en-US" sz="1800" b="1" dirty="0">
                <a:latin typeface="Book Antiqua" pitchFamily="18" charset="0"/>
              </a:rPr>
              <a:t>. </a:t>
            </a:r>
            <a:r>
              <a:rPr lang="en-GB" altLang="en-US" sz="1800" b="1" dirty="0" err="1">
                <a:latin typeface="Book Antiqua" pitchFamily="18" charset="0"/>
              </a:rPr>
              <a:t>mesenterica</a:t>
            </a:r>
            <a:r>
              <a:rPr lang="en-GB" altLang="en-US" sz="1800" b="1" dirty="0">
                <a:latin typeface="Book Antiqua" pitchFamily="18" charset="0"/>
              </a:rPr>
              <a:t> </a:t>
            </a:r>
            <a:r>
              <a:rPr lang="en-GB" altLang="en-US" sz="1800" b="1" dirty="0" smtClean="0">
                <a:latin typeface="Book Antiqua" pitchFamily="18" charset="0"/>
              </a:rPr>
              <a:t>inferior)</a:t>
            </a:r>
            <a:endParaRPr lang="en-GB" altLang="en-US" sz="1800" b="1" dirty="0"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800" dirty="0">
                <a:latin typeface="Book Antiqua" pitchFamily="18" charset="0"/>
              </a:rPr>
              <a:t>		- </a:t>
            </a:r>
            <a:r>
              <a:rPr lang="en-US" altLang="en-US" sz="1800" dirty="0">
                <a:latin typeface="Book Antiqua" pitchFamily="18" charset="0"/>
              </a:rPr>
              <a:t>carries the venous blood from </a:t>
            </a:r>
            <a:r>
              <a:rPr lang="en-US" altLang="en-US" sz="1800" dirty="0" smtClean="0">
                <a:latin typeface="Book Antiqua" pitchFamily="18" charset="0"/>
              </a:rPr>
              <a:t>the left part </a:t>
            </a:r>
            <a:br>
              <a:rPr lang="en-US" altLang="en-US" sz="1800" dirty="0" smtClean="0">
                <a:latin typeface="Book Antiqua" pitchFamily="18" charset="0"/>
              </a:rPr>
            </a:br>
            <a:r>
              <a:rPr lang="en-US" altLang="en-US" sz="1800" dirty="0" smtClean="0">
                <a:latin typeface="Book Antiqua" pitchFamily="18" charset="0"/>
              </a:rPr>
              <a:t>            of large intestine</a:t>
            </a:r>
            <a:br>
              <a:rPr lang="en-US" altLang="en-US" sz="1800" dirty="0" smtClean="0">
                <a:latin typeface="Book Antiqua" pitchFamily="18" charset="0"/>
              </a:rPr>
            </a:br>
            <a:endParaRPr lang="en-US" altLang="en-US" sz="1800" dirty="0" smtClean="0"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 dirty="0" smtClean="0">
                <a:latin typeface="Book Antiqua" pitchFamily="18" charset="0"/>
              </a:rPr>
              <a:t>	3) splenic vein </a:t>
            </a:r>
            <a:r>
              <a:rPr lang="en-US" altLang="en-US" sz="1800" b="1" dirty="0" smtClean="0">
                <a:latin typeface="Book Antiqua" pitchFamily="18" charset="0"/>
              </a:rPr>
              <a:t>(</a:t>
            </a:r>
            <a:r>
              <a:rPr lang="en-GB" altLang="en-US" sz="1800" b="1" dirty="0" smtClean="0">
                <a:latin typeface="Book Antiqua" pitchFamily="18" charset="0"/>
              </a:rPr>
              <a:t>v. </a:t>
            </a:r>
            <a:r>
              <a:rPr lang="en-GB" altLang="en-US" sz="1800" b="1" dirty="0" err="1" smtClean="0">
                <a:latin typeface="Book Antiqua" pitchFamily="18" charset="0"/>
              </a:rPr>
              <a:t>splenica</a:t>
            </a:r>
            <a:r>
              <a:rPr lang="en-GB" altLang="en-US" sz="1800" b="1" dirty="0" smtClean="0">
                <a:latin typeface="Book Antiqua" pitchFamily="18" charset="0"/>
              </a:rPr>
              <a:t> </a:t>
            </a:r>
            <a:r>
              <a:rPr lang="en-US" altLang="en-US" sz="1800" b="1" dirty="0" smtClean="0">
                <a:latin typeface="Book Antiqua" pitchFamily="18" charset="0"/>
              </a:rPr>
              <a:t>(</a:t>
            </a:r>
            <a:r>
              <a:rPr lang="en-GB" altLang="en-US" sz="1800" b="1" dirty="0" err="1" smtClean="0">
                <a:latin typeface="Book Antiqua" pitchFamily="18" charset="0"/>
              </a:rPr>
              <a:t>lienalis</a:t>
            </a:r>
            <a:r>
              <a:rPr lang="en-US" altLang="en-US" sz="1800" b="1" dirty="0" smtClean="0">
                <a:latin typeface="Book Antiqua" pitchFamily="18" charset="0"/>
              </a:rPr>
              <a:t>))</a:t>
            </a:r>
            <a:endParaRPr lang="en-GB" altLang="en-US" sz="1800" b="1" dirty="0" smtClean="0"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800" dirty="0">
                <a:latin typeface="Book Antiqua" pitchFamily="18" charset="0"/>
              </a:rPr>
              <a:t>		- </a:t>
            </a:r>
            <a:r>
              <a:rPr lang="en-US" altLang="en-US" sz="1800" dirty="0">
                <a:latin typeface="Book Antiqua" pitchFamily="18" charset="0"/>
              </a:rPr>
              <a:t>carries the venous blood from </a:t>
            </a:r>
            <a:r>
              <a:rPr lang="en-US" altLang="en-US" sz="1800" dirty="0" smtClean="0">
                <a:latin typeface="Book Antiqua" pitchFamily="18" charset="0"/>
              </a:rPr>
              <a:t>the part</a:t>
            </a:r>
            <a:br>
              <a:rPr lang="en-US" altLang="en-US" sz="1800" dirty="0" smtClean="0">
                <a:latin typeface="Book Antiqua" pitchFamily="18" charset="0"/>
              </a:rPr>
            </a:br>
            <a:r>
              <a:rPr lang="en-US" altLang="en-US" sz="1800" dirty="0" smtClean="0">
                <a:latin typeface="Book Antiqua" pitchFamily="18" charset="0"/>
              </a:rPr>
              <a:t>            of stomach, part of pancreas and </a:t>
            </a:r>
            <a:r>
              <a:rPr lang="en-US" altLang="en-US" sz="1800" dirty="0" err="1" smtClean="0">
                <a:latin typeface="Book Antiqua" pitchFamily="18" charset="0"/>
              </a:rPr>
              <a:t>splen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/>
            </a:r>
            <a:b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endParaRPr lang="en-US" altLang="en-US" sz="1700" dirty="0">
              <a:latin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60325"/>
            <a:ext cx="8229600" cy="631825"/>
          </a:xfrm>
        </p:spPr>
        <p:txBody>
          <a:bodyPr/>
          <a:lstStyle/>
          <a:p>
            <a:r>
              <a:rPr lang="en-US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Lymphatic system</a:t>
            </a:r>
            <a:endParaRPr lang="en-US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47107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8100" y="623888"/>
            <a:ext cx="8997950" cy="611822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GB" altLang="en-US" sz="1800" dirty="0" smtClean="0">
                <a:latin typeface="Book Antiqua" pitchFamily="18" charset="0"/>
              </a:rPr>
              <a:t>* </a:t>
            </a:r>
            <a:r>
              <a:rPr lang="en-US" altLang="en-US" sz="1800" b="1" dirty="0" smtClean="0">
                <a:latin typeface="Book Antiqua" pitchFamily="18" charset="0"/>
              </a:rPr>
              <a:t>The lymphatic vessels</a:t>
            </a:r>
            <a:r>
              <a:rPr lang="en-US" altLang="en-US" sz="1800" dirty="0" smtClean="0">
                <a:latin typeface="Book Antiqua" pitchFamily="18" charset="0"/>
              </a:rPr>
              <a:t> </a:t>
            </a:r>
            <a:r>
              <a:rPr lang="en-US" altLang="en-US" sz="1800" dirty="0">
                <a:latin typeface="Book Antiqua" pitchFamily="18" charset="0"/>
              </a:rPr>
              <a:t>(</a:t>
            </a:r>
            <a:r>
              <a:rPr lang="en-GB" altLang="en-US" sz="1800" b="1" dirty="0">
                <a:latin typeface="Book Antiqua" pitchFamily="18" charset="0"/>
              </a:rPr>
              <a:t>vasa </a:t>
            </a:r>
            <a:r>
              <a:rPr lang="en-GB" altLang="en-US" sz="1800" b="1" dirty="0" err="1">
                <a:latin typeface="Book Antiqua" pitchFamily="18" charset="0"/>
              </a:rPr>
              <a:t>lymphatica</a:t>
            </a:r>
            <a:r>
              <a:rPr lang="en-GB" altLang="en-US" sz="1800" dirty="0">
                <a:latin typeface="Book Antiqua" pitchFamily="18" charset="0"/>
              </a:rPr>
              <a:t>) </a:t>
            </a:r>
            <a:r>
              <a:rPr lang="en-US" altLang="en-US" sz="1800" dirty="0" smtClean="0">
                <a:latin typeface="Book Antiqua" pitchFamily="18" charset="0"/>
              </a:rPr>
              <a:t>carries the lymph (extracellular, interstitial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dirty="0" smtClean="0">
                <a:latin typeface="Book Antiqua" pitchFamily="18" charset="0"/>
              </a:rPr>
              <a:t>   fluid)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itchFamily="18" charset="0"/>
              </a:rPr>
              <a:t>  - </a:t>
            </a:r>
            <a:r>
              <a:rPr lang="en-US" altLang="en-US" sz="1800" dirty="0" smtClean="0">
                <a:latin typeface="Book Antiqua" pitchFamily="18" charset="0"/>
              </a:rPr>
              <a:t>They are formed by joining of lymphatic capillaries (</a:t>
            </a:r>
            <a:r>
              <a:rPr lang="en-GB" altLang="en-US" sz="1800" dirty="0">
                <a:latin typeface="Book Antiqua" pitchFamily="18" charset="0"/>
              </a:rPr>
              <a:t>vasa </a:t>
            </a:r>
            <a:r>
              <a:rPr lang="en-GB" altLang="en-US" sz="1800" dirty="0" err="1">
                <a:latin typeface="Book Antiqua" pitchFamily="18" charset="0"/>
              </a:rPr>
              <a:t>lymphocapillaria</a:t>
            </a:r>
            <a:r>
              <a:rPr lang="en-GB" altLang="en-US" sz="1800" dirty="0">
                <a:latin typeface="Book Antiqua" pitchFamily="18" charset="0"/>
              </a:rPr>
              <a:t>), </a:t>
            </a:r>
            <a:r>
              <a:rPr lang="en-US" altLang="en-US" sz="1800" dirty="0" smtClean="0">
                <a:latin typeface="Book Antiqua" pitchFamily="18" charset="0"/>
              </a:rPr>
              <a:t>and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 </a:t>
            </a:r>
            <a:r>
              <a:rPr lang="en-US" altLang="en-US" sz="1800" dirty="0" smtClean="0">
                <a:latin typeface="Book Antiqua" pitchFamily="18" charset="0"/>
              </a:rPr>
              <a:t>    pass through the lymph nodes (</a:t>
            </a:r>
            <a:r>
              <a:rPr lang="en-GB" altLang="en-US" sz="1800" dirty="0" err="1">
                <a:latin typeface="Book Antiqua" pitchFamily="18" charset="0"/>
              </a:rPr>
              <a:t>nodi</a:t>
            </a:r>
            <a:r>
              <a:rPr lang="en-GB" altLang="en-US" sz="1800" dirty="0">
                <a:latin typeface="Book Antiqua" pitchFamily="18" charset="0"/>
              </a:rPr>
              <a:t> </a:t>
            </a:r>
            <a:r>
              <a:rPr lang="en-GB" altLang="en-US" sz="1800" dirty="0" err="1">
                <a:latin typeface="Book Antiqua" pitchFamily="18" charset="0"/>
              </a:rPr>
              <a:t>lymphoidei</a:t>
            </a:r>
            <a:r>
              <a:rPr lang="en-GB" altLang="en-US" sz="1800" dirty="0">
                <a:latin typeface="Book Antiqua" pitchFamily="18" charset="0"/>
              </a:rPr>
              <a:t>).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itchFamily="18" charset="0"/>
              </a:rPr>
              <a:t>  - </a:t>
            </a:r>
            <a:r>
              <a:rPr lang="en-US" altLang="en-US" sz="1800" dirty="0" smtClean="0">
                <a:latin typeface="Book Antiqua" pitchFamily="18" charset="0"/>
              </a:rPr>
              <a:t>They drain into lymph ducts that, drain lymph into venous circulation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altLang="en-US" sz="18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* </a:t>
            </a:r>
            <a:r>
              <a:rPr lang="en-US" altLang="en-US" sz="1800" dirty="0" smtClean="0">
                <a:latin typeface="Book Antiqua" pitchFamily="18" charset="0"/>
              </a:rPr>
              <a:t>Lymph ducts: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1) </a:t>
            </a:r>
            <a:r>
              <a:rPr lang="en-US" altLang="en-US" sz="1800" dirty="0" smtClean="0">
                <a:latin typeface="Book Antiqua" pitchFamily="18" charset="0"/>
              </a:rPr>
              <a:t>thoracic duct </a:t>
            </a:r>
            <a:r>
              <a:rPr lang="en-US" altLang="en-US" sz="1800" dirty="0">
                <a:latin typeface="Book Antiqua" pitchFamily="18" charset="0"/>
              </a:rPr>
              <a:t>(</a:t>
            </a:r>
            <a:r>
              <a:rPr lang="en-GB" altLang="en-US" sz="1800" b="1" dirty="0" err="1">
                <a:latin typeface="Book Antiqua" pitchFamily="18" charset="0"/>
              </a:rPr>
              <a:t>ductus</a:t>
            </a:r>
            <a:r>
              <a:rPr lang="en-GB" altLang="en-US" sz="1800" b="1" dirty="0">
                <a:latin typeface="Book Antiqua" pitchFamily="18" charset="0"/>
              </a:rPr>
              <a:t> </a:t>
            </a:r>
            <a:r>
              <a:rPr lang="en-GB" altLang="en-US" sz="1800" b="1" dirty="0" err="1">
                <a:latin typeface="Book Antiqua" pitchFamily="18" charset="0"/>
              </a:rPr>
              <a:t>thoracicus</a:t>
            </a:r>
            <a:r>
              <a:rPr lang="en-US" altLang="en-US" sz="1800" dirty="0">
                <a:latin typeface="Book Antiqua" pitchFamily="18" charset="0"/>
              </a:rPr>
              <a:t>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	- </a:t>
            </a:r>
            <a:r>
              <a:rPr lang="en-US" altLang="en-US" sz="1800" dirty="0" smtClean="0">
                <a:latin typeface="Book Antiqua" pitchFamily="18" charset="0"/>
              </a:rPr>
              <a:t>it origins below the diaphragm, runs through the aortic opening of</a:t>
            </a:r>
            <a:br>
              <a:rPr lang="en-US" altLang="en-US" sz="1800" dirty="0" smtClean="0">
                <a:latin typeface="Book Antiqua" pitchFamily="18" charset="0"/>
              </a:rPr>
            </a:br>
            <a:r>
              <a:rPr lang="en-US" altLang="en-US" sz="1800" dirty="0" smtClean="0">
                <a:latin typeface="Book Antiqua" pitchFamily="18" charset="0"/>
              </a:rPr>
              <a:t>            diaphragm and enters the thoracic cavity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	- </a:t>
            </a:r>
            <a:r>
              <a:rPr lang="en-US" altLang="en-US" sz="1800" dirty="0" smtClean="0">
                <a:latin typeface="Book Antiqua" pitchFamily="18" charset="0"/>
              </a:rPr>
              <a:t>conducts to venous circulation more than ¾ of total lymph of human body: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                   </a:t>
            </a:r>
            <a:r>
              <a:rPr lang="en-US" altLang="en-US" sz="1800" dirty="0" smtClean="0">
                <a:latin typeface="Book Antiqua" pitchFamily="18" charset="0"/>
              </a:rPr>
              <a:t>from lower limbs, trunk below diaphragm, left half of thoracic cavity, left</a:t>
            </a:r>
            <a:br>
              <a:rPr lang="en-US" altLang="en-US" sz="1800" dirty="0" smtClean="0">
                <a:latin typeface="Book Antiqua" pitchFamily="18" charset="0"/>
              </a:rPr>
            </a:br>
            <a:r>
              <a:rPr lang="en-US" altLang="en-US" sz="1800" dirty="0" smtClean="0">
                <a:latin typeface="Book Antiqua" pitchFamily="18" charset="0"/>
              </a:rPr>
              <a:t>             upper limb and left half of head and neck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		- </a:t>
            </a:r>
            <a:r>
              <a:rPr lang="en-US" altLang="en-US" sz="1800" dirty="0" smtClean="0">
                <a:latin typeface="Book Antiqua" pitchFamily="18" charset="0"/>
              </a:rPr>
              <a:t>it drains into the left </a:t>
            </a:r>
            <a:r>
              <a:rPr lang="en-US" altLang="en-US" sz="1800" dirty="0" err="1" smtClean="0">
                <a:latin typeface="Book Antiqua" pitchFamily="18" charset="0"/>
              </a:rPr>
              <a:t>angulus</a:t>
            </a:r>
            <a:r>
              <a:rPr lang="en-US" altLang="en-US" sz="1800" dirty="0" smtClean="0">
                <a:latin typeface="Book Antiqua" pitchFamily="18" charset="0"/>
              </a:rPr>
              <a:t> </a:t>
            </a:r>
            <a:r>
              <a:rPr lang="en-US" altLang="en-US" sz="1800" dirty="0" err="1" smtClean="0">
                <a:latin typeface="Book Antiqua" pitchFamily="18" charset="0"/>
              </a:rPr>
              <a:t>venosus</a:t>
            </a: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altLang="en-US" sz="18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en-GB" altLang="en-US" sz="1800" dirty="0">
                <a:latin typeface="Book Antiqua" pitchFamily="18" charset="0"/>
              </a:rPr>
              <a:t>	2) </a:t>
            </a:r>
            <a:r>
              <a:rPr lang="en-US" altLang="en-US" sz="1800" dirty="0" smtClean="0">
                <a:latin typeface="Book Antiqua" pitchFamily="18" charset="0"/>
              </a:rPr>
              <a:t>right lymphatic duct </a:t>
            </a:r>
            <a:r>
              <a:rPr lang="en-GB" altLang="en-US" sz="1800" dirty="0">
                <a:latin typeface="Book Antiqua" pitchFamily="18" charset="0"/>
              </a:rPr>
              <a:t>(</a:t>
            </a:r>
            <a:r>
              <a:rPr lang="en-GB" altLang="en-US" sz="1800" b="1" dirty="0" err="1">
                <a:latin typeface="Book Antiqua" pitchFamily="18" charset="0"/>
              </a:rPr>
              <a:t>ductus</a:t>
            </a:r>
            <a:r>
              <a:rPr lang="en-GB" altLang="en-US" sz="1800" b="1" dirty="0">
                <a:latin typeface="Book Antiqua" pitchFamily="18" charset="0"/>
              </a:rPr>
              <a:t> </a:t>
            </a:r>
            <a:r>
              <a:rPr lang="en-GB" altLang="en-US" sz="1800" b="1" dirty="0" err="1">
                <a:latin typeface="Book Antiqua" pitchFamily="18" charset="0"/>
              </a:rPr>
              <a:t>lymphaticus</a:t>
            </a:r>
            <a:r>
              <a:rPr lang="en-GB" altLang="en-US" sz="1800" b="1" dirty="0">
                <a:latin typeface="Book Antiqua" pitchFamily="18" charset="0"/>
              </a:rPr>
              <a:t> </a:t>
            </a:r>
            <a:r>
              <a:rPr lang="en-GB" altLang="en-US" sz="1800" b="1" dirty="0" err="1">
                <a:latin typeface="Book Antiqua" pitchFamily="18" charset="0"/>
              </a:rPr>
              <a:t>dexter</a:t>
            </a:r>
            <a:r>
              <a:rPr lang="en-GB" altLang="en-US" sz="1800" dirty="0">
                <a:latin typeface="Book Antiqua" pitchFamily="18" charset="0"/>
              </a:rPr>
              <a:t>)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/>
            </a:r>
            <a:b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</a:t>
            </a:r>
            <a:r>
              <a:rPr lang="en-US" altLang="en-US" sz="1700" dirty="0">
                <a:latin typeface="Book Antiqua" pitchFamily="18" charset="0"/>
              </a:rPr>
              <a:t>- </a:t>
            </a:r>
            <a:r>
              <a:rPr lang="en-US" altLang="en-US" sz="1600" dirty="0">
                <a:latin typeface="Book Antiqua" pitchFamily="18" charset="0"/>
              </a:rPr>
              <a:t>conducts to venous circulation </a:t>
            </a:r>
            <a:r>
              <a:rPr lang="en-US" altLang="en-US" sz="1700" dirty="0" smtClean="0">
                <a:latin typeface="Book Antiqua" pitchFamily="18" charset="0"/>
              </a:rPr>
              <a:t>lymph from </a:t>
            </a:r>
            <a:r>
              <a:rPr lang="en-US" altLang="en-US" sz="1600" dirty="0" smtClean="0">
                <a:latin typeface="Book Antiqua" pitchFamily="18" charset="0"/>
              </a:rPr>
              <a:t>right </a:t>
            </a:r>
            <a:r>
              <a:rPr lang="en-US" altLang="en-US" sz="1600" dirty="0">
                <a:latin typeface="Book Antiqua" pitchFamily="18" charset="0"/>
              </a:rPr>
              <a:t>half of thoracic cavity, </a:t>
            </a:r>
            <a:r>
              <a:rPr lang="en-US" altLang="en-US" sz="1600" dirty="0" smtClean="0">
                <a:latin typeface="Book Antiqua" pitchFamily="18" charset="0"/>
              </a:rPr>
              <a:t>right</a:t>
            </a:r>
            <a:r>
              <a:rPr lang="en-US" altLang="en-US" sz="1600" dirty="0">
                <a:latin typeface="Book Antiqua" pitchFamily="18" charset="0"/>
              </a:rPr>
              <a:t/>
            </a:r>
            <a:br>
              <a:rPr lang="en-US" altLang="en-US" sz="1600" dirty="0">
                <a:latin typeface="Book Antiqua" pitchFamily="18" charset="0"/>
              </a:rPr>
            </a:br>
            <a:r>
              <a:rPr lang="en-US" altLang="en-US" sz="1600" dirty="0">
                <a:latin typeface="Book Antiqua" pitchFamily="18" charset="0"/>
              </a:rPr>
              <a:t>             upper limb and </a:t>
            </a:r>
            <a:r>
              <a:rPr lang="en-US" altLang="en-US" sz="1600" dirty="0" smtClean="0">
                <a:latin typeface="Book Antiqua" pitchFamily="18" charset="0"/>
              </a:rPr>
              <a:t>right </a:t>
            </a:r>
            <a:r>
              <a:rPr lang="en-US" altLang="en-US" sz="1600" dirty="0">
                <a:latin typeface="Book Antiqua" pitchFamily="18" charset="0"/>
              </a:rPr>
              <a:t>half of head and </a:t>
            </a:r>
            <a:r>
              <a:rPr lang="en-US" altLang="en-US" sz="1600" dirty="0" smtClean="0">
                <a:latin typeface="Book Antiqua" pitchFamily="18" charset="0"/>
              </a:rPr>
              <a:t>neck</a:t>
            </a:r>
            <a:endParaRPr lang="en-US" altLang="en-US" sz="1700" dirty="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700" dirty="0">
                <a:latin typeface="Book Antiqua" pitchFamily="18" charset="0"/>
              </a:rPr>
              <a:t>		</a:t>
            </a:r>
            <a:r>
              <a:rPr lang="en-US" altLang="en-US" sz="1700" dirty="0" smtClean="0">
                <a:latin typeface="Book Antiqua" pitchFamily="18" charset="0"/>
              </a:rPr>
              <a:t>-</a:t>
            </a:r>
            <a:r>
              <a:rPr lang="en-US" altLang="en-US" sz="1600" dirty="0" smtClean="0">
                <a:latin typeface="Book Antiqua" pitchFamily="18" charset="0"/>
              </a:rPr>
              <a:t> </a:t>
            </a:r>
            <a:r>
              <a:rPr lang="en-US" altLang="en-US" sz="1600" dirty="0">
                <a:latin typeface="Book Antiqua" pitchFamily="18" charset="0"/>
              </a:rPr>
              <a:t>it drains into </a:t>
            </a:r>
            <a:r>
              <a:rPr lang="en-US" altLang="en-US" sz="1600" dirty="0" smtClean="0">
                <a:latin typeface="Book Antiqua" pitchFamily="18" charset="0"/>
              </a:rPr>
              <a:t>the right </a:t>
            </a:r>
            <a:r>
              <a:rPr lang="en-US" altLang="en-US" sz="1600" dirty="0" err="1">
                <a:latin typeface="Book Antiqua" pitchFamily="18" charset="0"/>
              </a:rPr>
              <a:t>angulus</a:t>
            </a:r>
            <a:r>
              <a:rPr lang="en-US" altLang="en-US" sz="1600" dirty="0">
                <a:latin typeface="Book Antiqua" pitchFamily="18" charset="0"/>
              </a:rPr>
              <a:t> </a:t>
            </a:r>
            <a:r>
              <a:rPr lang="en-US" altLang="en-US" sz="1600" dirty="0" err="1">
                <a:latin typeface="Book Antiqua" pitchFamily="18" charset="0"/>
              </a:rPr>
              <a:t>venosus</a:t>
            </a:r>
            <a:endParaRPr lang="en-US" altLang="en-US" sz="1600" dirty="0">
              <a:latin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7100" y="836613"/>
            <a:ext cx="4029075" cy="5370512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60325"/>
            <a:ext cx="8229600" cy="631825"/>
          </a:xfrm>
        </p:spPr>
        <p:txBody>
          <a:bodyPr/>
          <a:lstStyle/>
          <a:p>
            <a:r>
              <a:rPr lang="en-US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Lymphatic system</a:t>
            </a:r>
            <a:endParaRPr lang="en-US" altLang="en-US" dirty="0"/>
          </a:p>
        </p:txBody>
      </p:sp>
      <p:sp>
        <p:nvSpPr>
          <p:cNvPr id="49155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8100" y="623888"/>
            <a:ext cx="8997950" cy="6118225"/>
          </a:xfrm>
        </p:spPr>
        <p:txBody>
          <a:bodyPr/>
          <a:lstStyle/>
          <a:p>
            <a:pPr>
              <a:buFontTx/>
              <a:buNone/>
            </a:pPr>
            <a:endParaRPr lang="en-GB" altLang="en-US" sz="18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GB" altLang="en-US" sz="1800" dirty="0">
                <a:latin typeface="Book Antiqua" pitchFamily="18" charset="0"/>
              </a:rPr>
              <a:t>* </a:t>
            </a:r>
            <a:r>
              <a:rPr lang="en-GB" sz="1800" b="1" dirty="0">
                <a:latin typeface="Book Antiqua" panose="02040602050305030304" pitchFamily="18" charset="0"/>
              </a:rPr>
              <a:t>Lymphoid follicles </a:t>
            </a:r>
            <a:r>
              <a:rPr lang="en-US" altLang="en-US" sz="1800" dirty="0" smtClean="0">
                <a:latin typeface="Book Antiqua" pitchFamily="18" charset="0"/>
              </a:rPr>
              <a:t>(</a:t>
            </a:r>
            <a:r>
              <a:rPr lang="en-GB" altLang="en-US" sz="1800" b="1" dirty="0" err="1">
                <a:latin typeface="Book Antiqua" pitchFamily="18" charset="0"/>
              </a:rPr>
              <a:t>folliculi</a:t>
            </a:r>
            <a:r>
              <a:rPr lang="en-GB" altLang="en-US" sz="1800" b="1" dirty="0">
                <a:latin typeface="Book Antiqua" pitchFamily="18" charset="0"/>
              </a:rPr>
              <a:t> </a:t>
            </a:r>
            <a:r>
              <a:rPr lang="en-GB" altLang="en-US" sz="1800" b="1" dirty="0" err="1">
                <a:latin typeface="Book Antiqua" pitchFamily="18" charset="0"/>
              </a:rPr>
              <a:t>lymphoidei</a:t>
            </a:r>
            <a:r>
              <a:rPr lang="en-GB" altLang="en-US" sz="1800" dirty="0">
                <a:latin typeface="Book Antiqua" pitchFamily="18" charset="0"/>
              </a:rPr>
              <a:t>)</a:t>
            </a:r>
            <a:endParaRPr lang="en-US" altLang="en-US" sz="1800" dirty="0">
              <a:latin typeface="Book Antiqua" pitchFamily="18" charset="0"/>
            </a:endParaRPr>
          </a:p>
          <a:p>
            <a:pPr>
              <a:buFontTx/>
              <a:buNone/>
            </a:pPr>
            <a:endParaRPr lang="en-US" altLang="en-US" sz="1600" dirty="0"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GB" altLang="en-US" sz="1800" dirty="0">
                <a:latin typeface="Book Antiqua" pitchFamily="18" charset="0"/>
              </a:rPr>
              <a:t>  - </a:t>
            </a:r>
            <a:r>
              <a:rPr lang="en-US" altLang="en-US" sz="1800" dirty="0" smtClean="0">
                <a:latin typeface="Book Antiqua" pitchFamily="18" charset="0"/>
              </a:rPr>
              <a:t>Located in the mucosa and </a:t>
            </a:r>
            <a:r>
              <a:rPr lang="en-US" altLang="en-US" sz="1800" dirty="0" err="1" smtClean="0">
                <a:latin typeface="Book Antiqua" pitchFamily="18" charset="0"/>
              </a:rPr>
              <a:t>submucosa</a:t>
            </a:r>
            <a:r>
              <a:rPr lang="en-US" altLang="en-US" sz="1800" dirty="0" smtClean="0">
                <a:latin typeface="Book Antiqua" pitchFamily="18" charset="0"/>
              </a:rPr>
              <a:t> of digestive and urogenital system, </a:t>
            </a:r>
            <a:r>
              <a:rPr lang="en-GB" altLang="en-US" sz="1800" dirty="0" smtClean="0">
                <a:latin typeface="Book Antiqua" pitchFamily="18" charset="0"/>
              </a:rPr>
              <a:t>protect </a:t>
            </a:r>
            <a:r>
              <a:rPr lang="en-GB" altLang="en-US" sz="1800" dirty="0">
                <a:latin typeface="Book Antiqua" pitchFamily="18" charset="0"/>
              </a:rPr>
              <a:t>against the penetration of microorganisms</a:t>
            </a:r>
          </a:p>
          <a:p>
            <a:pPr>
              <a:buFontTx/>
              <a:buNone/>
            </a:pPr>
            <a:endParaRPr lang="en-GB" altLang="en-US" sz="1800" dirty="0"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GB" altLang="en-US" sz="1800" dirty="0">
                <a:latin typeface="Book Antiqua" pitchFamily="18" charset="0"/>
              </a:rPr>
              <a:t>* </a:t>
            </a:r>
            <a:r>
              <a:rPr lang="en-US" altLang="en-US" sz="1800" b="1" dirty="0" smtClean="0">
                <a:latin typeface="Book Antiqua" pitchFamily="18" charset="0"/>
              </a:rPr>
              <a:t>Lymphatic organs</a:t>
            </a:r>
            <a:endParaRPr lang="en-US" altLang="en-US" sz="1800" dirty="0">
              <a:latin typeface="Book Antiqua" pitchFamily="18" charset="0"/>
            </a:endParaRPr>
          </a:p>
          <a:p>
            <a:pPr>
              <a:buFontTx/>
              <a:buNone/>
            </a:pPr>
            <a:endParaRPr lang="en-US" altLang="en-US" sz="1600" dirty="0"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GB" altLang="en-US" sz="1800" dirty="0">
                <a:latin typeface="Book Antiqua" pitchFamily="18" charset="0"/>
              </a:rPr>
              <a:t>  - </a:t>
            </a:r>
            <a:r>
              <a:rPr lang="en-US" altLang="en-US" sz="1800" dirty="0" smtClean="0">
                <a:latin typeface="Book Antiqua" pitchFamily="18" charset="0"/>
              </a:rPr>
              <a:t>Lymph nodes, tonsils, thymus, spleen</a:t>
            </a:r>
            <a:endParaRPr lang="en-US" altLang="en-US" sz="1800" dirty="0">
              <a:latin typeface="Book Antiqua" pitchFamily="18" charset="0"/>
            </a:endParaRPr>
          </a:p>
          <a:p>
            <a:pPr>
              <a:buFontTx/>
              <a:buNone/>
            </a:pPr>
            <a:endParaRPr lang="en-US" altLang="en-US" sz="1800" dirty="0">
              <a:latin typeface="Book Antiqua" pitchFamily="18" charset="0"/>
            </a:endParaRPr>
          </a:p>
          <a:p>
            <a:pPr>
              <a:buFontTx/>
              <a:buNone/>
            </a:pPr>
            <a:endParaRPr lang="en-US" altLang="en-US" sz="1800" dirty="0"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GB" altLang="en-US" sz="1800" dirty="0">
                <a:latin typeface="Book Antiqua" pitchFamily="18" charset="0"/>
              </a:rPr>
              <a:t>* </a:t>
            </a:r>
            <a:r>
              <a:rPr lang="en-US" altLang="en-US" sz="1800" b="1" dirty="0" smtClean="0">
                <a:latin typeface="Book Antiqua" pitchFamily="18" charset="0"/>
              </a:rPr>
              <a:t>Lymph nodes </a:t>
            </a:r>
            <a:r>
              <a:rPr lang="en-US" altLang="en-US" sz="1800" dirty="0">
                <a:latin typeface="Book Antiqua" pitchFamily="18" charset="0"/>
              </a:rPr>
              <a:t>(</a:t>
            </a:r>
            <a:r>
              <a:rPr lang="en-GB" altLang="en-US" sz="1800" b="1" dirty="0" err="1">
                <a:latin typeface="Book Antiqua" pitchFamily="18" charset="0"/>
              </a:rPr>
              <a:t>nodi</a:t>
            </a:r>
            <a:r>
              <a:rPr lang="en-GB" altLang="en-US" sz="1800" b="1" dirty="0">
                <a:latin typeface="Book Antiqua" pitchFamily="18" charset="0"/>
              </a:rPr>
              <a:t> </a:t>
            </a:r>
            <a:r>
              <a:rPr lang="en-GB" altLang="en-US" sz="1800" b="1" dirty="0" err="1">
                <a:latin typeface="Book Antiqua" pitchFamily="18" charset="0"/>
              </a:rPr>
              <a:t>lymphoidei</a:t>
            </a:r>
            <a:r>
              <a:rPr lang="en-GB" altLang="en-US" sz="1800" dirty="0">
                <a:latin typeface="Book Antiqua" pitchFamily="18" charset="0"/>
              </a:rPr>
              <a:t>)</a:t>
            </a:r>
            <a:endParaRPr lang="en-US" altLang="en-US" sz="1800" dirty="0">
              <a:latin typeface="Book Antiqua" pitchFamily="18" charset="0"/>
            </a:endParaRPr>
          </a:p>
          <a:p>
            <a:pPr>
              <a:buFontTx/>
              <a:buNone/>
            </a:pPr>
            <a:endParaRPr lang="en-US" altLang="en-US" sz="1600" dirty="0"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GB" altLang="en-US" sz="1800" dirty="0">
                <a:latin typeface="Book Antiqua" pitchFamily="18" charset="0"/>
              </a:rPr>
              <a:t>  - Arranged along the lymph </a:t>
            </a:r>
            <a:r>
              <a:rPr lang="en-GB" altLang="en-US" sz="1800" dirty="0" smtClean="0">
                <a:latin typeface="Book Antiqua" pitchFamily="18" charset="0"/>
              </a:rPr>
              <a:t>vessels and lymph flow</a:t>
            </a:r>
          </a:p>
          <a:p>
            <a:pPr>
              <a:buFontTx/>
              <a:buNone/>
            </a:pPr>
            <a:r>
              <a:rPr lang="en-US" altLang="en-US" sz="1800" dirty="0" smtClean="0">
                <a:latin typeface="Book Antiqua" pitchFamily="18" charset="0"/>
              </a:rPr>
              <a:t>  </a:t>
            </a:r>
            <a:r>
              <a:rPr lang="en-US" altLang="en-US" sz="1800" dirty="0">
                <a:latin typeface="Book Antiqua" pitchFamily="18" charset="0"/>
              </a:rPr>
              <a:t>- </a:t>
            </a:r>
            <a:r>
              <a:rPr lang="en-GB" altLang="en-US" sz="1800" dirty="0">
                <a:latin typeface="Book Antiqua" pitchFamily="18" charset="0"/>
              </a:rPr>
              <a:t>They represent barriers through which lymph </a:t>
            </a:r>
            <a:r>
              <a:rPr lang="en-GB" altLang="en-US" sz="1800" dirty="0" smtClean="0">
                <a:latin typeface="Book Antiqua" pitchFamily="18" charset="0"/>
              </a:rPr>
              <a:t>flows and prevent </a:t>
            </a:r>
            <a:r>
              <a:rPr lang="en-GB" altLang="en-US" sz="1800" dirty="0">
                <a:latin typeface="Book Antiqua" pitchFamily="18" charset="0"/>
              </a:rPr>
              <a:t>the spread of microorganisms and </a:t>
            </a:r>
            <a:r>
              <a:rPr lang="en-GB" altLang="en-US" sz="1800" dirty="0" smtClean="0">
                <a:latin typeface="Book Antiqua" pitchFamily="18" charset="0"/>
              </a:rPr>
              <a:t>metastasis </a:t>
            </a:r>
            <a:r>
              <a:rPr lang="en-GB" altLang="en-US" sz="1800" dirty="0">
                <a:latin typeface="Book Antiqua" pitchFamily="18" charset="0"/>
              </a:rPr>
              <a:t>of malignant cells</a:t>
            </a:r>
            <a:endParaRPr lang="en-US" altLang="en-US" sz="1800" dirty="0">
              <a:latin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2275" y="-20253"/>
            <a:ext cx="8229600" cy="631825"/>
          </a:xfrm>
        </p:spPr>
        <p:txBody>
          <a:bodyPr/>
          <a:lstStyle/>
          <a:p>
            <a:r>
              <a:rPr lang="en-US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Lymphatic system</a:t>
            </a:r>
            <a:endParaRPr lang="en-US" altLang="en-US" dirty="0"/>
          </a:p>
        </p:txBody>
      </p:sp>
      <p:sp>
        <p:nvSpPr>
          <p:cNvPr id="50179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8100" y="623888"/>
            <a:ext cx="8997950" cy="6118225"/>
          </a:xfrm>
        </p:spPr>
        <p:txBody>
          <a:bodyPr/>
          <a:lstStyle/>
          <a:p>
            <a:pPr>
              <a:buFontTx/>
              <a:buNone/>
            </a:pPr>
            <a:endParaRPr lang="en-GB" altLang="en-US" sz="18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GB" altLang="en-US" sz="1800" dirty="0">
                <a:latin typeface="Book Antiqua" pitchFamily="18" charset="0"/>
              </a:rPr>
              <a:t>* </a:t>
            </a:r>
            <a:r>
              <a:rPr lang="en-US" altLang="en-US" sz="1800" b="1" dirty="0" smtClean="0">
                <a:latin typeface="Book Antiqua" pitchFamily="18" charset="0"/>
              </a:rPr>
              <a:t>Tonsils </a:t>
            </a:r>
            <a:r>
              <a:rPr lang="en-US" altLang="en-US" sz="1800" dirty="0">
                <a:latin typeface="Book Antiqua" pitchFamily="18" charset="0"/>
              </a:rPr>
              <a:t>(</a:t>
            </a:r>
            <a:r>
              <a:rPr lang="en-GB" altLang="en-US" sz="1800" b="1" dirty="0" err="1">
                <a:latin typeface="Book Antiqua" pitchFamily="18" charset="0"/>
              </a:rPr>
              <a:t>tonsillae</a:t>
            </a:r>
            <a:r>
              <a:rPr lang="en-GB" altLang="en-US" sz="1800" dirty="0">
                <a:latin typeface="Book Antiqua" pitchFamily="18" charset="0"/>
              </a:rPr>
              <a:t>)</a:t>
            </a:r>
          </a:p>
          <a:p>
            <a:pPr>
              <a:buFontTx/>
              <a:buNone/>
            </a:pPr>
            <a:endParaRPr lang="en-US" altLang="en-US" sz="1800" dirty="0">
              <a:latin typeface="Book Antiqua" pitchFamily="18" charset="0"/>
            </a:endParaRPr>
          </a:p>
          <a:p>
            <a:pPr>
              <a:buFontTx/>
              <a:buNone/>
            </a:pPr>
            <a:endParaRPr lang="en-US" altLang="en-US" sz="1600" dirty="0">
              <a:latin typeface="Book Antiqua" pitchFamily="18" charset="0"/>
            </a:endParaRPr>
          </a:p>
          <a:p>
            <a:pPr>
              <a:buFontTx/>
              <a:buNone/>
            </a:pPr>
            <a:endParaRPr lang="en-US" altLang="en-US" sz="1800" dirty="0">
              <a:latin typeface="Book Antiqua" pitchFamily="18" charset="0"/>
            </a:endParaRPr>
          </a:p>
          <a:p>
            <a:pPr>
              <a:buFontTx/>
              <a:buNone/>
            </a:pPr>
            <a:endParaRPr lang="en-GB" altLang="en-US" sz="1800" dirty="0">
              <a:latin typeface="Book Antiqua" pitchFamily="18" charset="0"/>
            </a:endParaRPr>
          </a:p>
          <a:p>
            <a:pPr>
              <a:buFontTx/>
              <a:buNone/>
            </a:pPr>
            <a:endParaRPr lang="en-GB" altLang="en-US" sz="1800" dirty="0">
              <a:latin typeface="Book Antiqua" pitchFamily="18" charset="0"/>
            </a:endParaRPr>
          </a:p>
          <a:p>
            <a:pPr>
              <a:buFontTx/>
              <a:buNone/>
            </a:pPr>
            <a:endParaRPr lang="en-US" altLang="en-US" sz="1800" dirty="0"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GB" altLang="en-US" sz="1800" dirty="0">
                <a:latin typeface="Book Antiqua" pitchFamily="18" charset="0"/>
              </a:rPr>
              <a:t>*</a:t>
            </a:r>
            <a:r>
              <a:rPr lang="en-US" altLang="en-US" sz="1800" b="1" dirty="0">
                <a:latin typeface="Book Antiqua" pitchFamily="18" charset="0"/>
              </a:rPr>
              <a:t> </a:t>
            </a:r>
            <a:r>
              <a:rPr lang="en-GB" altLang="en-US" sz="1800" b="1" dirty="0" smtClean="0">
                <a:latin typeface="Book Antiqua" pitchFamily="18" charset="0"/>
              </a:rPr>
              <a:t>Thymus</a:t>
            </a:r>
            <a:endParaRPr lang="en-GB" altLang="en-US" sz="1800" b="1" dirty="0"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  - </a:t>
            </a:r>
            <a:r>
              <a:rPr lang="en-US" altLang="en-US" sz="1800" dirty="0" smtClean="0">
                <a:latin typeface="Book Antiqua" pitchFamily="18" charset="0"/>
              </a:rPr>
              <a:t>located in the upper mediastinum, behind the sternum and in front of pericardium</a:t>
            </a:r>
            <a:endParaRPr lang="en-US" altLang="en-US" sz="1800" dirty="0"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  - </a:t>
            </a:r>
            <a:r>
              <a:rPr lang="en-US" altLang="en-US" sz="1800" dirty="0" smtClean="0">
                <a:latin typeface="Book Antiqua" pitchFamily="18" charset="0"/>
              </a:rPr>
              <a:t>it has maximal dimensions in puberty</a:t>
            </a:r>
            <a:endParaRPr lang="en-US" altLang="en-US" sz="1800" dirty="0"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US" altLang="en-US" sz="1800" dirty="0">
                <a:latin typeface="Book Antiqua" pitchFamily="18" charset="0"/>
              </a:rPr>
              <a:t>  - </a:t>
            </a:r>
            <a:r>
              <a:rPr lang="en-US" altLang="en-US" sz="1800" dirty="0" smtClean="0">
                <a:latin typeface="Book Antiqua" pitchFamily="18" charset="0"/>
              </a:rPr>
              <a:t>it is the place of final differentiation of the T </a:t>
            </a:r>
            <a:r>
              <a:rPr lang="en-US" altLang="en-US" sz="1800" dirty="0" err="1" smtClean="0">
                <a:latin typeface="Book Antiqua" pitchFamily="18" charset="0"/>
              </a:rPr>
              <a:t>lymphocites</a:t>
            </a:r>
            <a:endParaRPr lang="en-US" altLang="en-US" sz="1800" dirty="0">
              <a:latin typeface="Book Antiqua" pitchFamily="18" charset="0"/>
            </a:endParaRPr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323850" y="1489075"/>
            <a:ext cx="4071938" cy="1477963"/>
          </a:xfrm>
          <a:prstGeom prst="rect">
            <a:avLst/>
          </a:prstGeom>
          <a:solidFill>
            <a:srgbClr val="F4DAD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en-US" b="1" dirty="0" err="1" smtClean="0">
                <a:latin typeface="Book Antiqua" pitchFamily="18" charset="0"/>
              </a:rPr>
              <a:t>Waldeyer’s</a:t>
            </a:r>
            <a:r>
              <a:rPr lang="en-US" altLang="en-US" b="1" dirty="0" smtClean="0">
                <a:latin typeface="Book Antiqua" pitchFamily="18" charset="0"/>
              </a:rPr>
              <a:t> </a:t>
            </a:r>
            <a:r>
              <a:rPr lang="en-US" altLang="en-US" b="1" dirty="0" err="1" smtClean="0">
                <a:latin typeface="Book Antiqua" pitchFamily="18" charset="0"/>
              </a:rPr>
              <a:t>tonsilar</a:t>
            </a:r>
            <a:r>
              <a:rPr lang="en-US" altLang="en-US" b="1" dirty="0" smtClean="0">
                <a:latin typeface="Book Antiqua" pitchFamily="18" charset="0"/>
              </a:rPr>
              <a:t> ring:</a:t>
            </a:r>
            <a:r>
              <a:rPr lang="en-US" altLang="en-US" b="1" dirty="0">
                <a:latin typeface="Book Antiqua" pitchFamily="18" charset="0"/>
              </a:rPr>
              <a:t/>
            </a:r>
            <a:br>
              <a:rPr lang="en-US" altLang="en-US" b="1" dirty="0">
                <a:latin typeface="Book Antiqua" pitchFamily="18" charset="0"/>
              </a:rPr>
            </a:br>
            <a:r>
              <a:rPr lang="en-US" altLang="en-US" b="1" dirty="0">
                <a:latin typeface="Book Antiqua" pitchFamily="18" charset="0"/>
              </a:rPr>
              <a:t>- </a:t>
            </a:r>
            <a:r>
              <a:rPr lang="en-US" altLang="en-US" b="1" dirty="0" err="1">
                <a:latin typeface="Book Antiqua" pitchFamily="18" charset="0"/>
              </a:rPr>
              <a:t>tonsilla</a:t>
            </a:r>
            <a:r>
              <a:rPr lang="en-US" altLang="en-US" b="1" dirty="0">
                <a:latin typeface="Book Antiqua" pitchFamily="18" charset="0"/>
              </a:rPr>
              <a:t> </a:t>
            </a:r>
            <a:r>
              <a:rPr lang="en-US" altLang="en-US" b="1" dirty="0" err="1">
                <a:latin typeface="Book Antiqua" pitchFamily="18" charset="0"/>
              </a:rPr>
              <a:t>pharyngea</a:t>
            </a:r>
            <a:r>
              <a:rPr lang="en-US" altLang="en-US" b="1" dirty="0">
                <a:latin typeface="Book Antiqua" pitchFamily="18" charset="0"/>
              </a:rPr>
              <a:t> (1)</a:t>
            </a:r>
            <a:br>
              <a:rPr lang="en-US" altLang="en-US" b="1" dirty="0">
                <a:latin typeface="Book Antiqua" pitchFamily="18" charset="0"/>
              </a:rPr>
            </a:br>
            <a:r>
              <a:rPr lang="en-US" altLang="en-US" b="1" dirty="0">
                <a:latin typeface="Book Antiqua" pitchFamily="18" charset="0"/>
              </a:rPr>
              <a:t>- </a:t>
            </a:r>
            <a:r>
              <a:rPr lang="en-US" altLang="en-US" b="1" dirty="0" err="1">
                <a:latin typeface="Book Antiqua" pitchFamily="18" charset="0"/>
              </a:rPr>
              <a:t>tonsillae</a:t>
            </a:r>
            <a:r>
              <a:rPr lang="en-US" altLang="en-US" b="1" dirty="0">
                <a:latin typeface="Book Antiqua" pitchFamily="18" charset="0"/>
              </a:rPr>
              <a:t> </a:t>
            </a:r>
            <a:r>
              <a:rPr lang="en-US" altLang="en-US" b="1" dirty="0" err="1">
                <a:latin typeface="Book Antiqua" pitchFamily="18" charset="0"/>
              </a:rPr>
              <a:t>tubariae</a:t>
            </a:r>
            <a:r>
              <a:rPr lang="en-US" altLang="en-US" b="1" dirty="0">
                <a:latin typeface="Book Antiqua" pitchFamily="18" charset="0"/>
              </a:rPr>
              <a:t>  (2)</a:t>
            </a:r>
            <a:br>
              <a:rPr lang="en-US" altLang="en-US" b="1" dirty="0">
                <a:latin typeface="Book Antiqua" pitchFamily="18" charset="0"/>
              </a:rPr>
            </a:br>
            <a:r>
              <a:rPr lang="en-US" altLang="en-US" b="1" dirty="0">
                <a:latin typeface="Book Antiqua" pitchFamily="18" charset="0"/>
              </a:rPr>
              <a:t>- </a:t>
            </a:r>
            <a:r>
              <a:rPr lang="en-US" altLang="en-US" b="1" dirty="0" err="1">
                <a:latin typeface="Book Antiqua" pitchFamily="18" charset="0"/>
              </a:rPr>
              <a:t>tonsillae</a:t>
            </a:r>
            <a:r>
              <a:rPr lang="en-US" altLang="en-US" b="1" dirty="0">
                <a:latin typeface="Book Antiqua" pitchFamily="18" charset="0"/>
              </a:rPr>
              <a:t> </a:t>
            </a:r>
            <a:r>
              <a:rPr lang="en-US" altLang="en-US" b="1" dirty="0" err="1">
                <a:latin typeface="Book Antiqua" pitchFamily="18" charset="0"/>
              </a:rPr>
              <a:t>palatinae</a:t>
            </a:r>
            <a:r>
              <a:rPr lang="en-US" altLang="en-US" b="1" dirty="0">
                <a:latin typeface="Book Antiqua" pitchFamily="18" charset="0"/>
              </a:rPr>
              <a:t> (2)</a:t>
            </a:r>
            <a:br>
              <a:rPr lang="en-US" altLang="en-US" b="1" dirty="0">
                <a:latin typeface="Book Antiqua" pitchFamily="18" charset="0"/>
              </a:rPr>
            </a:br>
            <a:r>
              <a:rPr lang="en-US" altLang="en-US" b="1" dirty="0">
                <a:latin typeface="Book Antiqua" pitchFamily="18" charset="0"/>
              </a:rPr>
              <a:t>- </a:t>
            </a:r>
            <a:r>
              <a:rPr lang="en-US" altLang="en-US" b="1" dirty="0" err="1">
                <a:latin typeface="Book Antiqua" pitchFamily="18" charset="0"/>
              </a:rPr>
              <a:t>tonsila</a:t>
            </a:r>
            <a:r>
              <a:rPr lang="en-US" altLang="en-US" b="1" dirty="0">
                <a:latin typeface="Book Antiqua" pitchFamily="18" charset="0"/>
              </a:rPr>
              <a:t> </a:t>
            </a:r>
            <a:r>
              <a:rPr lang="en-US" altLang="en-US" b="1" dirty="0" err="1">
                <a:latin typeface="Book Antiqua" pitchFamily="18" charset="0"/>
              </a:rPr>
              <a:t>lingualis</a:t>
            </a:r>
            <a:r>
              <a:rPr lang="en-US" altLang="en-US" b="1" dirty="0">
                <a:latin typeface="Book Antiqua" pitchFamily="18" charset="0"/>
              </a:rPr>
              <a:t> (1)</a:t>
            </a:r>
            <a:endParaRPr lang="en-US" altLang="en-US" dirty="0">
              <a:latin typeface="Verdana" pitchFamily="34" charset="0"/>
            </a:endParaRPr>
          </a:p>
        </p:txBody>
      </p:sp>
      <p:pic>
        <p:nvPicPr>
          <p:cNvPr id="50181" name="Picture 5"/>
          <p:cNvPicPr>
            <a:picLocks noChangeAspect="1" noChangeArrowheads="1"/>
          </p:cNvPicPr>
          <p:nvPr/>
        </p:nvPicPr>
        <p:blipFill>
          <a:blip r:embed="rId2" cstate="print"/>
          <a:srcRect l="32227" t="29062" r="32031" b="30624"/>
          <a:stretch>
            <a:fillRect/>
          </a:stretch>
        </p:blipFill>
        <p:spPr bwMode="auto">
          <a:xfrm>
            <a:off x="4814888" y="512690"/>
            <a:ext cx="4357688" cy="3071812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  <p:pic>
        <p:nvPicPr>
          <p:cNvPr id="50182" name="Picture 2" descr="gr"/>
          <p:cNvPicPr>
            <a:picLocks noChangeAspect="1" noChangeArrowheads="1"/>
          </p:cNvPicPr>
          <p:nvPr/>
        </p:nvPicPr>
        <p:blipFill>
          <a:blip r:embed="rId3" cstate="print"/>
          <a:srcRect b="3499"/>
          <a:stretch>
            <a:fillRect/>
          </a:stretch>
        </p:blipFill>
        <p:spPr bwMode="auto">
          <a:xfrm>
            <a:off x="6300788" y="3860800"/>
            <a:ext cx="2820987" cy="2976563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 idx="4294967295"/>
          </p:nvPr>
        </p:nvSpPr>
        <p:spPr>
          <a:xfrm>
            <a:off x="59419" y="36782"/>
            <a:ext cx="8964488" cy="796925"/>
          </a:xfrm>
        </p:spPr>
        <p:txBody>
          <a:bodyPr/>
          <a:lstStyle/>
          <a:p>
            <a:r>
              <a:rPr lang="en-GB" altLang="en-US" sz="2800" b="1" dirty="0" smtClean="0">
                <a:solidFill>
                  <a:schemeClr val="tx1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EXTERNAL SURFACES</a:t>
            </a:r>
            <a:r>
              <a:rPr lang="en-GB" altLang="en-US" sz="2800" b="1" dirty="0">
                <a:solidFill>
                  <a:schemeClr val="tx1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2800" b="1" dirty="0" smtClean="0">
                <a:solidFill>
                  <a:schemeClr val="tx1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OF THE HEART</a:t>
            </a:r>
            <a:endParaRPr lang="sr-Latn-CS" altLang="en-US" sz="2800" b="1" dirty="0">
              <a:solidFill>
                <a:schemeClr val="tx1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/>
        </p:nvSpPr>
        <p:spPr bwMode="auto">
          <a:xfrm>
            <a:off x="0" y="260648"/>
            <a:ext cx="7380312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FontTx/>
              <a:buNone/>
            </a:pPr>
            <a:endParaRPr lang="en-GB" altLang="en-US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3 surfaces:</a:t>
            </a: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anterior </a:t>
            </a: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facies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sternocostalis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b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</a:t>
            </a:r>
            <a:r>
              <a:rPr lang="en-GB" altLang="en-US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sternocostal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surface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inferior </a:t>
            </a: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facies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diaphragmatica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  <a:p>
            <a:pPr>
              <a:spcBef>
                <a:spcPct val="20000"/>
              </a:spcBef>
            </a:pP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diaphragmatic surface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- 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left 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facies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pulmonalis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b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   pulmonary surface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endParaRPr lang="en-US" altLang="en-US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spcBef>
                <a:spcPct val="20000"/>
              </a:spcBef>
            </a:pPr>
            <a:endParaRPr lang="en-US" altLang="en-US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spcBef>
                <a:spcPct val="20000"/>
              </a:spcBef>
              <a:buFontTx/>
              <a:buNone/>
            </a:pP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1 </a:t>
            </a:r>
            <a:r>
              <a:rPr lang="en-US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defined border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The right border 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margo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dexter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  <a:p>
            <a:pPr marL="609600" indent="-609600">
              <a:spcBef>
                <a:spcPct val="20000"/>
              </a:spcBef>
              <a:buFontTx/>
              <a:buNone/>
            </a:pPr>
            <a:endParaRPr lang="en-GB" altLang="en-US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spcBef>
                <a:spcPct val="20000"/>
              </a:spcBef>
              <a:buFontTx/>
              <a:buNone/>
            </a:pP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The base of the heart 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(basis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cordis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endParaRPr lang="en-GB" altLang="en-US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spcBef>
                <a:spcPct val="20000"/>
              </a:spcBef>
              <a:buFontTx/>
              <a:buNone/>
            </a:pP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</a:t>
            </a: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blood vessels that enter or leave the heart are seen on its base: anterior: 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aorta 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and </a:t>
            </a:r>
            <a:r>
              <a:rPr lang="en-GB" altLang="en-US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truncus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pulmonalis</a:t>
            </a:r>
            <a:endParaRPr lang="en-GB" altLang="en-US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spcBef>
                <a:spcPct val="20000"/>
              </a:spcBef>
              <a:buFontTx/>
              <a:buNone/>
            </a:pP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right: 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v. cava superior 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and</a:t>
            </a:r>
            <a:r>
              <a:rPr lang="en-GB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v. cava inferior</a:t>
            </a:r>
          </a:p>
          <a:p>
            <a:pPr marL="609600" indent="-609600">
              <a:spcBef>
                <a:spcPct val="20000"/>
              </a:spcBef>
              <a:buFontTx/>
              <a:buNone/>
            </a:pP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left and posterior : </a:t>
            </a: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4 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pulmonary veins</a:t>
            </a:r>
            <a:b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                    - </a:t>
            </a: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vv. </a:t>
            </a:r>
            <a:r>
              <a:rPr lang="en-GB" altLang="en-US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pulmonales</a:t>
            </a:r>
            <a:endParaRPr lang="en-GB" altLang="en-US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spcBef>
                <a:spcPct val="20000"/>
              </a:spcBef>
              <a:buFontTx/>
              <a:buNone/>
            </a:pPr>
            <a:endParaRPr lang="en-GB" altLang="en-US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spcBef>
                <a:spcPct val="20000"/>
              </a:spcBef>
              <a:buFontTx/>
              <a:buNone/>
            </a:pPr>
            <a:r>
              <a:rPr lang="en-GB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GB" altLang="en-US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Apex of the heart (apex </a:t>
            </a:r>
            <a:r>
              <a:rPr lang="en-GB" altLang="en-US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cordis</a:t>
            </a:r>
            <a:r>
              <a:rPr lang="en-GB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en-US" altLang="en-US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endParaRPr lang="en-GB" altLang="en-US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spcBef>
                <a:spcPct val="20000"/>
              </a:spcBef>
              <a:buFontTx/>
              <a:buNone/>
            </a:pPr>
            <a:r>
              <a:rPr lang="en-US" altLang="en-US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</a:t>
            </a:r>
            <a:r>
              <a:rPr lang="en-US" altLang="en-US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the greatest part of the apex is made of left ventricle</a:t>
            </a:r>
            <a:endParaRPr lang="en-GB" altLang="en-US" dirty="0" smtClean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spcBef>
                <a:spcPct val="20000"/>
              </a:spcBef>
              <a:buFontTx/>
              <a:buNone/>
            </a:pPr>
            <a:endParaRPr lang="sr-Latn-CS" altLang="en-US" i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spcBef>
                <a:spcPct val="20000"/>
              </a:spcBef>
              <a:buFontTx/>
              <a:buNone/>
            </a:pPr>
            <a:endParaRPr lang="sr-Latn-CS" altLang="en-US" i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spcBef>
                <a:spcPct val="20000"/>
              </a:spcBef>
              <a:buFontTx/>
              <a:buNone/>
            </a:pPr>
            <a:endParaRPr lang="sr-Latn-CS" altLang="en-US" b="1" i="1" dirty="0">
              <a:solidFill>
                <a:srgbClr val="262673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>
            <a:lum bright="-24000" contrast="42000"/>
          </a:blip>
          <a:srcRect l="12845" t="27972" r="12106" b="7333"/>
          <a:stretch>
            <a:fillRect/>
          </a:stretch>
        </p:blipFill>
        <p:spPr bwMode="auto">
          <a:xfrm>
            <a:off x="4284663" y="908050"/>
            <a:ext cx="4757737" cy="3078163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  <p:pic>
        <p:nvPicPr>
          <p:cNvPr id="7173" name="Picture 4"/>
          <p:cNvPicPr>
            <a:picLocks noChangeAspect="1" noChangeArrowheads="1"/>
          </p:cNvPicPr>
          <p:nvPr/>
        </p:nvPicPr>
        <p:blipFill>
          <a:blip r:embed="rId3" cstate="print">
            <a:lum bright="-12000" contrast="36000"/>
          </a:blip>
          <a:srcRect l="14542" t="27449" r="14284" b="8022"/>
          <a:stretch>
            <a:fillRect/>
          </a:stretch>
        </p:blipFill>
        <p:spPr bwMode="auto">
          <a:xfrm>
            <a:off x="5844843" y="4653136"/>
            <a:ext cx="3270606" cy="2223294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>
            <a:lum bright="-12000" contrast="24000"/>
          </a:blip>
          <a:srcRect l="7603" t="8858" r="39345" b="37993"/>
          <a:stretch>
            <a:fillRect/>
          </a:stretch>
        </p:blipFill>
        <p:spPr bwMode="auto">
          <a:xfrm>
            <a:off x="3851920" y="2838401"/>
            <a:ext cx="517207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TextBox 4"/>
          <p:cNvSpPr txBox="1">
            <a:spLocks noChangeArrowheads="1"/>
          </p:cNvSpPr>
          <p:nvPr/>
        </p:nvSpPr>
        <p:spPr bwMode="auto">
          <a:xfrm>
            <a:off x="2143125" y="357188"/>
            <a:ext cx="414889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SPLEEN</a:t>
            </a:r>
            <a:r>
              <a:rPr lang="sr-Latn-CS" alt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(SPLEN, LIEN)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9512" y="1067746"/>
            <a:ext cx="909095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- The </a:t>
            </a:r>
            <a:r>
              <a:rPr lang="en-GB" dirty="0"/>
              <a:t>spleen is a soft, delicate, fist-sized, </a:t>
            </a:r>
            <a:r>
              <a:rPr lang="en-GB" dirty="0" err="1"/>
              <a:t>intraperitoneal</a:t>
            </a:r>
            <a:r>
              <a:rPr lang="en-GB" dirty="0"/>
              <a:t> organ covered by a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  </a:t>
            </a:r>
            <a:r>
              <a:rPr lang="en-GB" dirty="0" err="1" smtClean="0"/>
              <a:t>fibroelastic</a:t>
            </a:r>
            <a:r>
              <a:rPr lang="en-GB" dirty="0" smtClean="0"/>
              <a:t> </a:t>
            </a:r>
            <a:r>
              <a:rPr lang="en-GB" dirty="0"/>
              <a:t>capsule. It is located in the left upper quadrant of the abdomen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   (</a:t>
            </a:r>
            <a:r>
              <a:rPr lang="en-GB" dirty="0"/>
              <a:t>left </a:t>
            </a:r>
            <a:r>
              <a:rPr lang="en-GB" dirty="0" err="1"/>
              <a:t>hypochondrium</a:t>
            </a:r>
            <a:r>
              <a:rPr lang="en-GB" dirty="0"/>
              <a:t>), at the level of the 9th to 11th ribs, posterior to the </a:t>
            </a:r>
            <a:r>
              <a:rPr lang="en-GB" dirty="0" smtClean="0"/>
              <a:t>stomach.</a:t>
            </a:r>
            <a:br>
              <a:rPr lang="en-GB" dirty="0" smtClean="0"/>
            </a:br>
            <a:endParaRPr lang="en-GB" dirty="0" smtClean="0"/>
          </a:p>
          <a:p>
            <a:pPr marL="285750" indent="-285750">
              <a:buFontTx/>
              <a:buChar char="-"/>
            </a:pPr>
            <a:r>
              <a:rPr lang="en-GB" dirty="0" smtClean="0"/>
              <a:t>It </a:t>
            </a:r>
            <a:r>
              <a:rPr lang="en-GB" dirty="0"/>
              <a:t>plays an important role in the immune system, </a:t>
            </a:r>
            <a:r>
              <a:rPr lang="en-GB" dirty="0" smtClean="0"/>
              <a:t>by </a:t>
            </a:r>
            <a:r>
              <a:rPr lang="en-GB" dirty="0"/>
              <a:t>participating both in the humeral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 and </a:t>
            </a:r>
            <a:r>
              <a:rPr lang="en-GB" dirty="0"/>
              <a:t>the cell-mediated </a:t>
            </a:r>
            <a:r>
              <a:rPr lang="en-GB"/>
              <a:t>responses</a:t>
            </a:r>
            <a:r>
              <a:rPr lang="en-GB" smtClean="0"/>
              <a:t>.</a:t>
            </a:r>
            <a:endParaRPr lang="en-GB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>
            <a:lum bright="-12000" contrast="24000"/>
          </a:blip>
          <a:srcRect l="7603" t="8858" r="39345" b="37993"/>
          <a:stretch>
            <a:fillRect/>
          </a:stretch>
        </p:blipFill>
        <p:spPr bwMode="auto">
          <a:xfrm>
            <a:off x="3971925" y="2060575"/>
            <a:ext cx="517207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TextBox 4"/>
          <p:cNvSpPr txBox="1">
            <a:spLocks noChangeArrowheads="1"/>
          </p:cNvSpPr>
          <p:nvPr/>
        </p:nvSpPr>
        <p:spPr bwMode="auto">
          <a:xfrm>
            <a:off x="2143125" y="357188"/>
            <a:ext cx="414889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SPLEEN</a:t>
            </a:r>
            <a:r>
              <a:rPr lang="sr-Latn-CS" alt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(SPLEN, LIEN)</a:t>
            </a:r>
          </a:p>
        </p:txBody>
      </p:sp>
      <p:cxnSp>
        <p:nvCxnSpPr>
          <p:cNvPr id="51205" name="Straight Arrow Connector 5"/>
          <p:cNvCxnSpPr>
            <a:cxnSpLocks noChangeShapeType="1"/>
          </p:cNvCxnSpPr>
          <p:nvPr/>
        </p:nvCxnSpPr>
        <p:spPr bwMode="auto">
          <a:xfrm rot="5400000">
            <a:off x="429419" y="2285206"/>
            <a:ext cx="285750" cy="1588"/>
          </a:xfrm>
          <a:prstGeom prst="straightConnector1">
            <a:avLst/>
          </a:prstGeom>
          <a:noFill/>
          <a:ln w="25400" cmpd="sng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2" name="TextBox 1"/>
          <p:cNvSpPr txBox="1"/>
          <p:nvPr/>
        </p:nvSpPr>
        <p:spPr>
          <a:xfrm>
            <a:off x="107504" y="1052736"/>
            <a:ext cx="7616188" cy="54476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rgbClr val="FF9900"/>
                </a:solidFill>
                <a:latin typeface="Book Antiqua" panose="02040602050305030304" pitchFamily="18" charset="0"/>
              </a:rPr>
              <a:t>2 surfaces:</a:t>
            </a:r>
          </a:p>
          <a:p>
            <a:r>
              <a:rPr lang="en-GB" b="1" dirty="0" smtClean="0">
                <a:latin typeface="Book Antiqua" panose="02040602050305030304" pitchFamily="18" charset="0"/>
              </a:rPr>
              <a:t>- diaphragmatic surface (</a:t>
            </a:r>
            <a:r>
              <a:rPr lang="en-GB" b="1" dirty="0" err="1" smtClean="0">
                <a:latin typeface="Book Antiqua" panose="02040602050305030304" pitchFamily="18" charset="0"/>
              </a:rPr>
              <a:t>facies</a:t>
            </a:r>
            <a:r>
              <a:rPr lang="en-GB" b="1" dirty="0" smtClean="0">
                <a:latin typeface="Book Antiqua" panose="02040602050305030304" pitchFamily="18" charset="0"/>
              </a:rPr>
              <a:t> </a:t>
            </a:r>
            <a:r>
              <a:rPr lang="en-GB" b="1" dirty="0" err="1" smtClean="0">
                <a:latin typeface="Book Antiqua" panose="02040602050305030304" pitchFamily="18" charset="0"/>
              </a:rPr>
              <a:t>diaphragmatica</a:t>
            </a:r>
            <a:r>
              <a:rPr lang="en-GB" b="1" dirty="0" smtClean="0">
                <a:latin typeface="Book Antiqua" panose="02040602050305030304" pitchFamily="18" charset="0"/>
              </a:rPr>
              <a:t>) – convex, outer surface</a:t>
            </a:r>
            <a:br>
              <a:rPr lang="en-GB" b="1" dirty="0" smtClean="0">
                <a:latin typeface="Book Antiqua" panose="02040602050305030304" pitchFamily="18" charset="0"/>
              </a:rPr>
            </a:br>
            <a:r>
              <a:rPr lang="en-GB" b="1" dirty="0" smtClean="0">
                <a:latin typeface="Book Antiqua" panose="02040602050305030304" pitchFamily="18" charset="0"/>
              </a:rPr>
              <a:t>- visceral surface (</a:t>
            </a:r>
            <a:r>
              <a:rPr lang="en-GB" b="1" dirty="0" err="1" smtClean="0">
                <a:latin typeface="Book Antiqua" panose="02040602050305030304" pitchFamily="18" charset="0"/>
              </a:rPr>
              <a:t>facies</a:t>
            </a:r>
            <a:r>
              <a:rPr lang="en-GB" b="1" dirty="0" smtClean="0">
                <a:latin typeface="Book Antiqua" panose="02040602050305030304" pitchFamily="18" charset="0"/>
              </a:rPr>
              <a:t> </a:t>
            </a:r>
            <a:r>
              <a:rPr lang="en-GB" b="1" dirty="0" err="1" smtClean="0">
                <a:latin typeface="Book Antiqua" panose="02040602050305030304" pitchFamily="18" charset="0"/>
              </a:rPr>
              <a:t>visceralis</a:t>
            </a:r>
            <a:r>
              <a:rPr lang="en-GB" b="1" dirty="0" smtClean="0">
                <a:latin typeface="Book Antiqua" panose="02040602050305030304" pitchFamily="18" charset="0"/>
              </a:rPr>
              <a:t>) – concave, inner surface </a:t>
            </a:r>
          </a:p>
          <a:p>
            <a:endParaRPr lang="en-GB" b="1" dirty="0" smtClean="0">
              <a:latin typeface="Book Antiqua" panose="02040602050305030304" pitchFamily="18" charset="0"/>
            </a:endParaRPr>
          </a:p>
          <a:p>
            <a:endParaRPr lang="en-GB" b="1" dirty="0">
              <a:latin typeface="Book Antiqua" panose="02040602050305030304" pitchFamily="18" charset="0"/>
            </a:endParaRPr>
          </a:p>
          <a:p>
            <a:r>
              <a:rPr lang="en-GB" dirty="0">
                <a:latin typeface="Book Antiqua" panose="02040602050305030304" pitchFamily="18" charset="0"/>
              </a:rPr>
              <a:t>in contact with the other abdominal </a:t>
            </a:r>
            <a:r>
              <a:rPr lang="en-GB" dirty="0" smtClean="0">
                <a:latin typeface="Book Antiqua" panose="02040602050305030304" pitchFamily="18" charset="0"/>
              </a:rPr>
              <a:t/>
            </a:r>
            <a:br>
              <a:rPr lang="en-GB" dirty="0" smtClean="0">
                <a:latin typeface="Book Antiqua" panose="02040602050305030304" pitchFamily="18" charset="0"/>
              </a:rPr>
            </a:br>
            <a:r>
              <a:rPr lang="en-GB" dirty="0" smtClean="0">
                <a:latin typeface="Book Antiqua" panose="02040602050305030304" pitchFamily="18" charset="0"/>
              </a:rPr>
              <a:t>viscera, which makes impressions:</a:t>
            </a:r>
            <a:br>
              <a:rPr lang="en-GB" dirty="0" smtClean="0">
                <a:latin typeface="Book Antiqua" panose="02040602050305030304" pitchFamily="18" charset="0"/>
              </a:rPr>
            </a:br>
            <a:r>
              <a:rPr lang="en-GB" dirty="0" smtClean="0">
                <a:latin typeface="Book Antiqua" panose="02040602050305030304" pitchFamily="18" charset="0"/>
              </a:rPr>
              <a:t> - </a:t>
            </a:r>
            <a:r>
              <a:rPr lang="en-GB" u="sng" dirty="0" smtClean="0">
                <a:latin typeface="Book Antiqua" panose="02040602050305030304" pitchFamily="18" charset="0"/>
              </a:rPr>
              <a:t>gastric impression </a:t>
            </a:r>
            <a:r>
              <a:rPr lang="en-GB" dirty="0" smtClean="0">
                <a:latin typeface="Book Antiqua" panose="02040602050305030304" pitchFamily="18" charset="0"/>
              </a:rPr>
              <a:t>(upper and</a:t>
            </a:r>
            <a:br>
              <a:rPr lang="en-GB" dirty="0" smtClean="0">
                <a:latin typeface="Book Antiqua" panose="02040602050305030304" pitchFamily="18" charset="0"/>
              </a:rPr>
            </a:br>
            <a:r>
              <a:rPr lang="en-GB" dirty="0" smtClean="0">
                <a:latin typeface="Book Antiqua" panose="02040602050305030304" pitchFamily="18" charset="0"/>
              </a:rPr>
              <a:t>    frontal part of visceral surface)</a:t>
            </a:r>
            <a:br>
              <a:rPr lang="en-GB" dirty="0" smtClean="0">
                <a:latin typeface="Book Antiqua" panose="02040602050305030304" pitchFamily="18" charset="0"/>
              </a:rPr>
            </a:br>
            <a:r>
              <a:rPr lang="en-GB" dirty="0" smtClean="0">
                <a:latin typeface="Book Antiqua" panose="02040602050305030304" pitchFamily="18" charset="0"/>
              </a:rPr>
              <a:t>- </a:t>
            </a:r>
            <a:r>
              <a:rPr lang="en-GB" u="sng" dirty="0" smtClean="0">
                <a:latin typeface="Book Antiqua" panose="02040602050305030304" pitchFamily="18" charset="0"/>
              </a:rPr>
              <a:t>colic impression </a:t>
            </a:r>
            <a:r>
              <a:rPr lang="en-GB" dirty="0" smtClean="0">
                <a:latin typeface="Book Antiqua" panose="02040602050305030304" pitchFamily="18" charset="0"/>
              </a:rPr>
              <a:t>(inferior and </a:t>
            </a:r>
            <a:br>
              <a:rPr lang="en-GB" dirty="0" smtClean="0">
                <a:latin typeface="Book Antiqua" panose="02040602050305030304" pitchFamily="18" charset="0"/>
              </a:rPr>
            </a:br>
            <a:r>
              <a:rPr lang="en-GB" dirty="0" smtClean="0">
                <a:latin typeface="Book Antiqua" panose="02040602050305030304" pitchFamily="18" charset="0"/>
              </a:rPr>
              <a:t>    frontal part </a:t>
            </a:r>
            <a:r>
              <a:rPr lang="en-GB" dirty="0">
                <a:latin typeface="Book Antiqua" panose="02040602050305030304" pitchFamily="18" charset="0"/>
              </a:rPr>
              <a:t>of visceral surface</a:t>
            </a:r>
            <a:r>
              <a:rPr lang="en-GB" dirty="0" smtClean="0">
                <a:latin typeface="Book Antiqua" panose="02040602050305030304" pitchFamily="18" charset="0"/>
              </a:rPr>
              <a:t>)</a:t>
            </a:r>
          </a:p>
          <a:p>
            <a:r>
              <a:rPr lang="en-GB" dirty="0" smtClean="0">
                <a:latin typeface="Book Antiqua" panose="02040602050305030304" pitchFamily="18" charset="0"/>
              </a:rPr>
              <a:t>- </a:t>
            </a:r>
            <a:r>
              <a:rPr lang="en-GB" u="sng" dirty="0" smtClean="0">
                <a:latin typeface="Book Antiqua" panose="02040602050305030304" pitchFamily="18" charset="0"/>
              </a:rPr>
              <a:t>renal impression </a:t>
            </a:r>
            <a:r>
              <a:rPr lang="en-GB" dirty="0" smtClean="0">
                <a:latin typeface="Book Antiqua" panose="02040602050305030304" pitchFamily="18" charset="0"/>
              </a:rPr>
              <a:t>(posterior part of</a:t>
            </a:r>
            <a:br>
              <a:rPr lang="en-GB" dirty="0" smtClean="0">
                <a:latin typeface="Book Antiqua" panose="02040602050305030304" pitchFamily="18" charset="0"/>
              </a:rPr>
            </a:br>
            <a:r>
              <a:rPr lang="en-GB" dirty="0" smtClean="0">
                <a:latin typeface="Book Antiqua" panose="02040602050305030304" pitchFamily="18" charset="0"/>
              </a:rPr>
              <a:t>   </a:t>
            </a:r>
            <a:r>
              <a:rPr lang="en-GB" dirty="0">
                <a:latin typeface="Book Antiqua" panose="02040602050305030304" pitchFamily="18" charset="0"/>
              </a:rPr>
              <a:t>v</a:t>
            </a:r>
            <a:r>
              <a:rPr lang="en-GB" dirty="0" smtClean="0">
                <a:latin typeface="Book Antiqua" panose="02040602050305030304" pitchFamily="18" charset="0"/>
              </a:rPr>
              <a:t>isceral surface)</a:t>
            </a:r>
            <a:br>
              <a:rPr lang="en-GB" dirty="0" smtClean="0">
                <a:latin typeface="Book Antiqua" panose="02040602050305030304" pitchFamily="18" charset="0"/>
              </a:rPr>
            </a:br>
            <a:endParaRPr lang="en-GB" dirty="0" smtClean="0">
              <a:latin typeface="Book Antiqua" panose="02040602050305030304" pitchFamily="18" charset="0"/>
            </a:endParaRPr>
          </a:p>
          <a:p>
            <a:r>
              <a:rPr lang="en-GB" dirty="0" smtClean="0">
                <a:latin typeface="Book Antiqua" panose="02040602050305030304" pitchFamily="18" charset="0"/>
              </a:rPr>
              <a:t>* Splenic hilum (</a:t>
            </a:r>
            <a:r>
              <a:rPr lang="en-GB" dirty="0" err="1">
                <a:latin typeface="Book Antiqua" panose="02040602050305030304" pitchFamily="18" charset="0"/>
              </a:rPr>
              <a:t>h</a:t>
            </a:r>
            <a:r>
              <a:rPr lang="en-GB" dirty="0" err="1" smtClean="0">
                <a:latin typeface="Book Antiqua" panose="02040602050305030304" pitchFamily="18" charset="0"/>
              </a:rPr>
              <a:t>ilim</a:t>
            </a:r>
            <a:r>
              <a:rPr lang="en-GB" dirty="0" smtClean="0">
                <a:latin typeface="Book Antiqua" panose="02040602050305030304" pitchFamily="18" charset="0"/>
              </a:rPr>
              <a:t> </a:t>
            </a:r>
            <a:r>
              <a:rPr lang="en-GB" dirty="0" err="1" smtClean="0">
                <a:latin typeface="Book Antiqua" panose="02040602050305030304" pitchFamily="18" charset="0"/>
              </a:rPr>
              <a:t>splenicum</a:t>
            </a:r>
            <a:r>
              <a:rPr lang="en-GB" dirty="0" smtClean="0">
                <a:latin typeface="Book Antiqua" panose="02040602050305030304" pitchFamily="18" charset="0"/>
              </a:rPr>
              <a:t>) is located</a:t>
            </a:r>
            <a:br>
              <a:rPr lang="en-GB" dirty="0" smtClean="0">
                <a:latin typeface="Book Antiqua" panose="02040602050305030304" pitchFamily="18" charset="0"/>
              </a:rPr>
            </a:br>
            <a:r>
              <a:rPr lang="en-GB" dirty="0" smtClean="0">
                <a:latin typeface="Book Antiqua" panose="02040602050305030304" pitchFamily="18" charset="0"/>
              </a:rPr>
              <a:t>   at the lower part of gastric impression.</a:t>
            </a:r>
          </a:p>
          <a:p>
            <a:endParaRPr lang="en-GB" dirty="0">
              <a:latin typeface="Book Antiqua" panose="02040602050305030304" pitchFamily="18" charset="0"/>
            </a:endParaRPr>
          </a:p>
          <a:p>
            <a:r>
              <a:rPr lang="en-GB" dirty="0" smtClean="0">
                <a:latin typeface="Book Antiqua" panose="02040602050305030304" pitchFamily="18" charset="0"/>
              </a:rPr>
              <a:t>* </a:t>
            </a:r>
            <a:r>
              <a:rPr lang="en-GB" u="sng" dirty="0" smtClean="0">
                <a:latin typeface="Book Antiqua" panose="02040602050305030304" pitchFamily="18" charset="0"/>
              </a:rPr>
              <a:t>pancreas impression </a:t>
            </a:r>
            <a:r>
              <a:rPr lang="en-GB" dirty="0" smtClean="0">
                <a:latin typeface="Book Antiqua" panose="02040602050305030304" pitchFamily="18" charset="0"/>
              </a:rPr>
              <a:t>is sometimes seen</a:t>
            </a:r>
            <a:endParaRPr lang="en-GB" dirty="0">
              <a:latin typeface="Book Antiqua" panose="02040602050305030304" pitchFamily="18" charset="0"/>
            </a:endParaRPr>
          </a:p>
          <a:p>
            <a:r>
              <a:rPr lang="en-GB" dirty="0" smtClean="0">
                <a:latin typeface="Book Antiqua" panose="02040602050305030304" pitchFamily="18" charset="0"/>
              </a:rPr>
              <a:t>  between hilum and colic impression</a:t>
            </a:r>
            <a:endParaRPr lang="en-GB" b="1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1240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Bursa omentalis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2000"/>
          </a:blip>
          <a:srcRect l="5902" t="2754" r="3542"/>
          <a:stretch>
            <a:fillRect/>
          </a:stretch>
        </p:blipFill>
        <p:spPr>
          <a:xfrm>
            <a:off x="0" y="428625"/>
            <a:ext cx="5276850" cy="5929313"/>
          </a:xfrm>
          <a:solidFill>
            <a:schemeClr val="tx1"/>
          </a:solidFill>
          <a:ln/>
        </p:spPr>
      </p:pic>
      <p:sp>
        <p:nvSpPr>
          <p:cNvPr id="53251" name="Rectangle 4"/>
          <p:cNvSpPr>
            <a:spLocks noChangeArrowheads="1"/>
          </p:cNvSpPr>
          <p:nvPr/>
        </p:nvSpPr>
        <p:spPr bwMode="auto">
          <a:xfrm>
            <a:off x="5940152" y="237620"/>
            <a:ext cx="24897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Latn-CS" altLang="en-US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“</a:t>
            </a:r>
            <a:r>
              <a:rPr lang="en-GB" altLang="en-US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Splenic lodge</a:t>
            </a:r>
            <a:r>
              <a:rPr lang="sr-Latn-CS" altLang="en-US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”</a:t>
            </a:r>
            <a:endParaRPr lang="sr-Latn-CS" altLang="en-US" sz="2400" b="1" i="1" dirty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3252" name="Text Box 5"/>
          <p:cNvSpPr txBox="1">
            <a:spLocks noChangeArrowheads="1"/>
          </p:cNvSpPr>
          <p:nvPr/>
        </p:nvSpPr>
        <p:spPr bwMode="auto">
          <a:xfrm>
            <a:off x="3286125" y="1928813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r-Latn-CS" sz="24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Ren</a:t>
            </a:r>
          </a:p>
        </p:txBody>
      </p:sp>
      <p:sp>
        <p:nvSpPr>
          <p:cNvPr id="53253" name="Text Box 6"/>
          <p:cNvSpPr txBox="1">
            <a:spLocks noChangeArrowheads="1"/>
          </p:cNvSpPr>
          <p:nvPr/>
        </p:nvSpPr>
        <p:spPr bwMode="auto">
          <a:xfrm rot="20233843">
            <a:off x="3128963" y="2957513"/>
            <a:ext cx="1352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r-Latn-CS" alt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Gaster</a:t>
            </a:r>
            <a:endParaRPr lang="en-US" altLang="en-US" sz="2400" b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cxnSp>
        <p:nvCxnSpPr>
          <p:cNvPr id="53254" name="Straight Arrow Connector 9"/>
          <p:cNvCxnSpPr>
            <a:cxnSpLocks noChangeShapeType="1"/>
          </p:cNvCxnSpPr>
          <p:nvPr/>
        </p:nvCxnSpPr>
        <p:spPr bwMode="auto">
          <a:xfrm rot="10800000" flipV="1">
            <a:off x="4357688" y="642938"/>
            <a:ext cx="1785937" cy="1357312"/>
          </a:xfrm>
          <a:prstGeom prst="straightConnector1">
            <a:avLst/>
          </a:prstGeom>
          <a:noFill/>
          <a:ln w="41275" cmpd="sng">
            <a:solidFill>
              <a:srgbClr val="FFFF00"/>
            </a:solidFill>
            <a:round/>
            <a:headEnd/>
            <a:tailEnd type="arrow" w="med" len="med"/>
          </a:ln>
        </p:spPr>
      </p:cxnSp>
      <p:sp>
        <p:nvSpPr>
          <p:cNvPr id="2" name="TextBox 1"/>
          <p:cNvSpPr txBox="1"/>
          <p:nvPr/>
        </p:nvSpPr>
        <p:spPr>
          <a:xfrm>
            <a:off x="5404153" y="1217298"/>
            <a:ext cx="376256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 smtClean="0"/>
              <a:t>Anterior</a:t>
            </a:r>
            <a:r>
              <a:rPr lang="sr-Cyrl-RS" dirty="0" smtClean="0"/>
              <a:t>: </a:t>
            </a:r>
            <a:r>
              <a:rPr lang="en-GB" dirty="0" err="1" smtClean="0"/>
              <a:t>gaster</a:t>
            </a:r>
            <a:r>
              <a:rPr lang="en-GB" dirty="0" smtClean="0"/>
              <a:t> (stomach)</a:t>
            </a:r>
          </a:p>
          <a:p>
            <a:endParaRPr lang="en-GB" dirty="0"/>
          </a:p>
          <a:p>
            <a:r>
              <a:rPr lang="en-GB" u="sng" dirty="0" smtClean="0"/>
              <a:t>Posterior</a:t>
            </a:r>
            <a:r>
              <a:rPr lang="en-GB" dirty="0" smtClean="0"/>
              <a:t>: </a:t>
            </a:r>
            <a:r>
              <a:rPr lang="en-GB" dirty="0" err="1" smtClean="0"/>
              <a:t>ren</a:t>
            </a:r>
            <a:r>
              <a:rPr lang="en-GB" dirty="0" smtClean="0"/>
              <a:t> sinister (left kidney)</a:t>
            </a:r>
          </a:p>
          <a:p>
            <a:r>
              <a:rPr lang="en-GB" dirty="0"/>
              <a:t> </a:t>
            </a:r>
            <a:r>
              <a:rPr lang="en-GB" dirty="0" smtClean="0"/>
              <a:t>               separated by peritoneum</a:t>
            </a:r>
          </a:p>
          <a:p>
            <a:endParaRPr lang="en-GB" dirty="0"/>
          </a:p>
          <a:p>
            <a:r>
              <a:rPr lang="en-GB" u="sng" dirty="0" smtClean="0"/>
              <a:t>Superior and lateral</a:t>
            </a:r>
            <a:r>
              <a:rPr lang="en-GB" dirty="0" smtClean="0"/>
              <a:t>: diaphragm</a:t>
            </a:r>
          </a:p>
          <a:p>
            <a:endParaRPr lang="en-GB" dirty="0"/>
          </a:p>
          <a:p>
            <a:r>
              <a:rPr lang="en-GB" u="sng" dirty="0" smtClean="0"/>
              <a:t>Inferior</a:t>
            </a:r>
            <a:r>
              <a:rPr lang="en-GB" dirty="0" smtClean="0"/>
              <a:t>: </a:t>
            </a:r>
            <a:r>
              <a:rPr lang="en-GB" dirty="0" err="1" smtClean="0"/>
              <a:t>flexura</a:t>
            </a:r>
            <a:r>
              <a:rPr lang="en-GB" dirty="0" smtClean="0"/>
              <a:t> </a:t>
            </a:r>
            <a:r>
              <a:rPr lang="en-GB" dirty="0" err="1" smtClean="0"/>
              <a:t>colli</a:t>
            </a:r>
            <a:r>
              <a:rPr lang="en-GB" dirty="0" smtClean="0"/>
              <a:t> </a:t>
            </a:r>
            <a:r>
              <a:rPr lang="en-GB" dirty="0" err="1" smtClean="0"/>
              <a:t>sinistra</a:t>
            </a:r>
            <a:endParaRPr lang="sr-Latn-R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>
            <a:lum bright="-12000" contrast="24000"/>
          </a:blip>
          <a:srcRect l="7603" t="8858" r="39345" b="37993"/>
          <a:stretch>
            <a:fillRect/>
          </a:stretch>
        </p:blipFill>
        <p:spPr bwMode="auto">
          <a:xfrm>
            <a:off x="3786188" y="1928813"/>
            <a:ext cx="5175250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TextBox 4"/>
          <p:cNvSpPr txBox="1">
            <a:spLocks noChangeArrowheads="1"/>
          </p:cNvSpPr>
          <p:nvPr/>
        </p:nvSpPr>
        <p:spPr bwMode="auto">
          <a:xfrm>
            <a:off x="2143125" y="357188"/>
            <a:ext cx="414889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SPLEEN</a:t>
            </a:r>
            <a:r>
              <a:rPr lang="sr-Latn-CS" alt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(SPLEN, LIEN)</a:t>
            </a:r>
          </a:p>
        </p:txBody>
      </p:sp>
      <p:cxnSp>
        <p:nvCxnSpPr>
          <p:cNvPr id="52229" name="Straight Arrow Connector 5"/>
          <p:cNvCxnSpPr>
            <a:cxnSpLocks noChangeShapeType="1"/>
          </p:cNvCxnSpPr>
          <p:nvPr/>
        </p:nvCxnSpPr>
        <p:spPr bwMode="auto">
          <a:xfrm rot="5400000">
            <a:off x="429419" y="2285206"/>
            <a:ext cx="285750" cy="1588"/>
          </a:xfrm>
          <a:prstGeom prst="straightConnector1">
            <a:avLst/>
          </a:prstGeom>
          <a:noFill/>
          <a:ln w="25400" cmpd="sng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52230" name="TextBox 6"/>
          <p:cNvSpPr txBox="1">
            <a:spLocks noChangeArrowheads="1"/>
          </p:cNvSpPr>
          <p:nvPr/>
        </p:nvSpPr>
        <p:spPr bwMode="auto">
          <a:xfrm>
            <a:off x="0" y="4357688"/>
            <a:ext cx="251703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en-US" sz="2000" b="1" dirty="0" smtClean="0">
                <a:latin typeface="Book Antiqua" panose="02040602050305030304" pitchFamily="18" charset="0"/>
              </a:rPr>
              <a:t>Dimensions</a:t>
            </a:r>
            <a:r>
              <a:rPr lang="sr-Latn-CS" altLang="en-US" sz="2000" b="1" dirty="0" smtClean="0">
                <a:latin typeface="Book Antiqua" panose="02040602050305030304" pitchFamily="18" charset="0"/>
              </a:rPr>
              <a:t>:</a:t>
            </a:r>
            <a:endParaRPr lang="sr-Latn-CS" altLang="en-US" sz="2000" b="1" dirty="0">
              <a:latin typeface="Book Antiqua" panose="02040602050305030304" pitchFamily="18" charset="0"/>
            </a:endParaRPr>
          </a:p>
          <a:p>
            <a:pPr>
              <a:buFont typeface="Arial" pitchFamily="34" charset="0"/>
              <a:buChar char="-"/>
            </a:pPr>
            <a:r>
              <a:rPr lang="en-GB" altLang="en-US" sz="2000" dirty="0" smtClean="0">
                <a:latin typeface="Book Antiqua" panose="02040602050305030304" pitchFamily="18" charset="0"/>
              </a:rPr>
              <a:t> mass</a:t>
            </a:r>
            <a:r>
              <a:rPr lang="sr-Latn-CS" altLang="en-US" sz="2000" dirty="0" smtClean="0">
                <a:latin typeface="Book Antiqua" panose="02040602050305030304" pitchFamily="18" charset="0"/>
              </a:rPr>
              <a:t>: </a:t>
            </a:r>
            <a:r>
              <a:rPr lang="sr-Latn-CS" altLang="en-US" sz="2000" dirty="0">
                <a:latin typeface="Book Antiqua" panose="02040602050305030304" pitchFamily="18" charset="0"/>
              </a:rPr>
              <a:t>150 </a:t>
            </a:r>
            <a:r>
              <a:rPr lang="en-GB" altLang="en-US" sz="2000" dirty="0" smtClean="0">
                <a:latin typeface="Book Antiqua" panose="02040602050305030304" pitchFamily="18" charset="0"/>
              </a:rPr>
              <a:t>g</a:t>
            </a:r>
            <a:r>
              <a:rPr lang="sr-Latn-CS" altLang="en-US" sz="2000" dirty="0">
                <a:latin typeface="Book Antiqua" panose="02040602050305030304" pitchFamily="18" charset="0"/>
              </a:rPr>
              <a:t/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- </a:t>
            </a:r>
            <a:r>
              <a:rPr lang="en-GB" altLang="en-US" sz="2000" dirty="0" smtClean="0">
                <a:latin typeface="Book Antiqua" panose="02040602050305030304" pitchFamily="18" charset="0"/>
              </a:rPr>
              <a:t>length</a:t>
            </a:r>
            <a:r>
              <a:rPr lang="sr-Latn-CS" altLang="en-US" sz="2000" dirty="0" smtClean="0">
                <a:latin typeface="Book Antiqua" panose="02040602050305030304" pitchFamily="18" charset="0"/>
              </a:rPr>
              <a:t>: </a:t>
            </a:r>
            <a:r>
              <a:rPr lang="sr-Latn-CS" altLang="en-US" sz="2000" dirty="0">
                <a:latin typeface="Book Antiqua" panose="02040602050305030304" pitchFamily="18" charset="0"/>
              </a:rPr>
              <a:t>12 </a:t>
            </a:r>
            <a:r>
              <a:rPr lang="en-GB" altLang="en-US" sz="2000" dirty="0" smtClean="0">
                <a:latin typeface="Book Antiqua" panose="02040602050305030304" pitchFamily="18" charset="0"/>
              </a:rPr>
              <a:t>cm</a:t>
            </a:r>
            <a:r>
              <a:rPr lang="sr-Latn-CS" altLang="en-US" sz="2000" dirty="0">
                <a:latin typeface="Book Antiqua" panose="02040602050305030304" pitchFamily="18" charset="0"/>
              </a:rPr>
              <a:t/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- </a:t>
            </a:r>
            <a:r>
              <a:rPr lang="en-GB" altLang="en-US" sz="2000" dirty="0" smtClean="0">
                <a:latin typeface="Book Antiqua" panose="02040602050305030304" pitchFamily="18" charset="0"/>
              </a:rPr>
              <a:t>width</a:t>
            </a:r>
            <a:r>
              <a:rPr lang="sr-Latn-CS" altLang="en-US" sz="2000" dirty="0" smtClean="0">
                <a:latin typeface="Book Antiqua" panose="02040602050305030304" pitchFamily="18" charset="0"/>
              </a:rPr>
              <a:t>: </a:t>
            </a:r>
            <a:r>
              <a:rPr lang="sr-Latn-CS" altLang="en-US" sz="2000" dirty="0">
                <a:latin typeface="Book Antiqua" panose="02040602050305030304" pitchFamily="18" charset="0"/>
              </a:rPr>
              <a:t>7 </a:t>
            </a:r>
            <a:r>
              <a:rPr lang="en-GB" altLang="en-US" sz="2000" dirty="0" smtClean="0">
                <a:latin typeface="Book Antiqua" panose="02040602050305030304" pitchFamily="18" charset="0"/>
              </a:rPr>
              <a:t>cm</a:t>
            </a:r>
            <a:r>
              <a:rPr lang="sr-Latn-CS" altLang="en-US" sz="2000" dirty="0">
                <a:latin typeface="Book Antiqua" panose="02040602050305030304" pitchFamily="18" charset="0"/>
              </a:rPr>
              <a:t/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- </a:t>
            </a:r>
            <a:r>
              <a:rPr lang="en-GB" altLang="en-US" sz="2000" dirty="0" smtClean="0">
                <a:latin typeface="Book Antiqua" panose="02040602050305030304" pitchFamily="18" charset="0"/>
              </a:rPr>
              <a:t>thickness</a:t>
            </a:r>
            <a:r>
              <a:rPr lang="sr-Latn-CS" altLang="en-US" sz="2000" dirty="0" smtClean="0">
                <a:latin typeface="Book Antiqua" panose="02040602050305030304" pitchFamily="18" charset="0"/>
              </a:rPr>
              <a:t>: </a:t>
            </a:r>
            <a:r>
              <a:rPr lang="sr-Latn-CS" altLang="en-US" sz="2000" dirty="0">
                <a:latin typeface="Book Antiqua" panose="02040602050305030304" pitchFamily="18" charset="0"/>
              </a:rPr>
              <a:t>3,5 </a:t>
            </a:r>
            <a:r>
              <a:rPr lang="en-GB" altLang="en-US" sz="2000" dirty="0" smtClean="0">
                <a:latin typeface="Book Antiqua" panose="02040602050305030304" pitchFamily="18" charset="0"/>
              </a:rPr>
              <a:t>cm</a:t>
            </a:r>
            <a:endParaRPr lang="sr-Latn-CS" altLang="en-US" sz="2000" dirty="0">
              <a:latin typeface="Book Antiqua" panose="02040602050305030304" pitchFamily="18" charset="0"/>
            </a:endParaRPr>
          </a:p>
          <a:p>
            <a:endParaRPr lang="sr-Latn-CS" altLang="en-US" sz="2000" dirty="0">
              <a:latin typeface="Book Antiqua" panose="02040602050305030304" pitchFamily="18" charset="0"/>
            </a:endParaRPr>
          </a:p>
          <a:p>
            <a:r>
              <a:rPr lang="sr-Latn-CS" altLang="en-US" sz="2000" dirty="0">
                <a:latin typeface="Book Antiqua" panose="02040602050305030304" pitchFamily="18" charset="0"/>
              </a:rPr>
              <a:t>- </a:t>
            </a:r>
            <a:r>
              <a:rPr lang="en-GB" altLang="en-US" sz="2000" dirty="0" smtClean="0">
                <a:latin typeface="Book Antiqua" panose="02040602050305030304" pitchFamily="18" charset="0"/>
              </a:rPr>
              <a:t>Soft consistency</a:t>
            </a:r>
            <a:r>
              <a:rPr lang="sr-Latn-CS" altLang="en-US" sz="2000" dirty="0">
                <a:latin typeface="Book Antiqua" panose="02040602050305030304" pitchFamily="18" charset="0"/>
              </a:rPr>
              <a:t/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- </a:t>
            </a:r>
            <a:r>
              <a:rPr lang="en-GB" altLang="en-US" sz="2000" dirty="0" smtClean="0">
                <a:latin typeface="Book Antiqua" panose="02040602050305030304" pitchFamily="18" charset="0"/>
              </a:rPr>
              <a:t>coffee-bean shaped</a:t>
            </a:r>
            <a:endParaRPr lang="sr-Latn-CS" altLang="en-US" sz="2000" dirty="0">
              <a:latin typeface="Book Antiqua" panose="0204060205030503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5536" y="1196752"/>
            <a:ext cx="3454792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solidFill>
                  <a:srgbClr val="FF9900"/>
                </a:solidFill>
                <a:latin typeface="Book Antiqua" panose="02040602050305030304" pitchFamily="18" charset="0"/>
              </a:rPr>
              <a:t>2 </a:t>
            </a:r>
            <a:r>
              <a:rPr lang="en-GB" sz="2400" b="1" dirty="0" smtClean="0">
                <a:solidFill>
                  <a:srgbClr val="FF9900"/>
                </a:solidFill>
                <a:latin typeface="Book Antiqua" panose="02040602050305030304" pitchFamily="18" charset="0"/>
              </a:rPr>
              <a:t>borders:</a:t>
            </a:r>
          </a:p>
          <a:p>
            <a:r>
              <a:rPr lang="en-GB" b="1" dirty="0" smtClean="0">
                <a:latin typeface="Book Antiqua" panose="02040602050305030304" pitchFamily="18" charset="0"/>
              </a:rPr>
              <a:t>- </a:t>
            </a:r>
            <a:r>
              <a:rPr lang="en-GB" b="1" dirty="0" err="1">
                <a:latin typeface="Book Antiqua" panose="02040602050305030304" pitchFamily="18" charset="0"/>
              </a:rPr>
              <a:t>m</a:t>
            </a:r>
            <a:r>
              <a:rPr lang="en-GB" b="1" dirty="0" err="1" smtClean="0">
                <a:latin typeface="Book Antiqua" panose="02040602050305030304" pitchFamily="18" charset="0"/>
              </a:rPr>
              <a:t>argo</a:t>
            </a:r>
            <a:r>
              <a:rPr lang="en-GB" b="1" dirty="0" smtClean="0">
                <a:latin typeface="Book Antiqua" panose="02040602050305030304" pitchFamily="18" charset="0"/>
              </a:rPr>
              <a:t> superior</a:t>
            </a:r>
            <a:br>
              <a:rPr lang="en-GB" b="1" dirty="0" smtClean="0">
                <a:latin typeface="Book Antiqua" panose="02040602050305030304" pitchFamily="18" charset="0"/>
              </a:rPr>
            </a:br>
            <a:r>
              <a:rPr lang="en-GB" b="1" dirty="0" smtClean="0">
                <a:latin typeface="Book Antiqua" panose="02040602050305030304" pitchFamily="18" charset="0"/>
              </a:rPr>
              <a:t>- </a:t>
            </a:r>
            <a:r>
              <a:rPr lang="en-GB" b="1" dirty="0" err="1">
                <a:latin typeface="Book Antiqua" panose="02040602050305030304" pitchFamily="18" charset="0"/>
              </a:rPr>
              <a:t>m</a:t>
            </a:r>
            <a:r>
              <a:rPr lang="en-GB" b="1" dirty="0" err="1" smtClean="0">
                <a:latin typeface="Book Antiqua" panose="02040602050305030304" pitchFamily="18" charset="0"/>
              </a:rPr>
              <a:t>argo</a:t>
            </a:r>
            <a:r>
              <a:rPr lang="en-GB" b="1" dirty="0" smtClean="0">
                <a:latin typeface="Book Antiqua" panose="02040602050305030304" pitchFamily="18" charset="0"/>
              </a:rPr>
              <a:t> inferior</a:t>
            </a:r>
            <a:endParaRPr lang="en-GB" b="1" dirty="0">
              <a:latin typeface="Book Antiqua" panose="02040602050305030304" pitchFamily="18" charset="0"/>
            </a:endParaRPr>
          </a:p>
          <a:p>
            <a:r>
              <a:rPr lang="en-GB" dirty="0" smtClean="0"/>
              <a:t> </a:t>
            </a:r>
          </a:p>
          <a:p>
            <a:r>
              <a:rPr lang="en-GB" sz="2400" b="1" dirty="0">
                <a:solidFill>
                  <a:srgbClr val="FF9900"/>
                </a:solidFill>
                <a:latin typeface="Book Antiqua" panose="02040602050305030304" pitchFamily="18" charset="0"/>
              </a:rPr>
              <a:t>2 </a:t>
            </a:r>
            <a:r>
              <a:rPr lang="en-GB" sz="2400" b="1" dirty="0" smtClean="0">
                <a:solidFill>
                  <a:srgbClr val="FF9900"/>
                </a:solidFill>
                <a:latin typeface="Book Antiqua" panose="02040602050305030304" pitchFamily="18" charset="0"/>
              </a:rPr>
              <a:t>poles (ends):</a:t>
            </a:r>
          </a:p>
          <a:p>
            <a:r>
              <a:rPr lang="en-GB" b="1" dirty="0" smtClean="0">
                <a:latin typeface="Book Antiqua" panose="02040602050305030304" pitchFamily="18" charset="0"/>
              </a:rPr>
              <a:t>- </a:t>
            </a:r>
            <a:r>
              <a:rPr lang="en-GB" b="1" dirty="0" err="1">
                <a:latin typeface="Book Antiqua" panose="02040602050305030304" pitchFamily="18" charset="0"/>
              </a:rPr>
              <a:t>e</a:t>
            </a:r>
            <a:r>
              <a:rPr lang="en-GB" b="1" dirty="0" err="1" smtClean="0">
                <a:latin typeface="Book Antiqua" panose="02040602050305030304" pitchFamily="18" charset="0"/>
              </a:rPr>
              <a:t>xtremitas</a:t>
            </a:r>
            <a:r>
              <a:rPr lang="en-GB" b="1" dirty="0" smtClean="0">
                <a:latin typeface="Book Antiqua" panose="02040602050305030304" pitchFamily="18" charset="0"/>
              </a:rPr>
              <a:t> anterior (wider)</a:t>
            </a:r>
            <a:br>
              <a:rPr lang="en-GB" b="1" dirty="0" smtClean="0">
                <a:latin typeface="Book Antiqua" panose="02040602050305030304" pitchFamily="18" charset="0"/>
              </a:rPr>
            </a:br>
            <a:r>
              <a:rPr lang="en-GB" b="1" dirty="0" smtClean="0">
                <a:latin typeface="Book Antiqua" panose="02040602050305030304" pitchFamily="18" charset="0"/>
              </a:rPr>
              <a:t>      lies on </a:t>
            </a:r>
            <a:r>
              <a:rPr lang="en-GB" b="1" dirty="0" err="1" smtClean="0">
                <a:latin typeface="Book Antiqua" panose="02040602050305030304" pitchFamily="18" charset="0"/>
              </a:rPr>
              <a:t>lig</a:t>
            </a:r>
            <a:r>
              <a:rPr lang="en-GB" b="1" dirty="0" smtClean="0">
                <a:latin typeface="Book Antiqua" panose="02040602050305030304" pitchFamily="18" charset="0"/>
              </a:rPr>
              <a:t>. </a:t>
            </a:r>
            <a:r>
              <a:rPr lang="en-GB" b="1" dirty="0" err="1">
                <a:latin typeface="Book Antiqua" panose="02040602050305030304" pitchFamily="18" charset="0"/>
              </a:rPr>
              <a:t>p</a:t>
            </a:r>
            <a:r>
              <a:rPr lang="en-GB" b="1" dirty="0" err="1" smtClean="0">
                <a:latin typeface="Book Antiqua" panose="02040602050305030304" pitchFamily="18" charset="0"/>
              </a:rPr>
              <a:t>hrenicocolicum</a:t>
            </a:r>
            <a:r>
              <a:rPr lang="en-GB" b="1" dirty="0" smtClean="0">
                <a:latin typeface="Book Antiqua" panose="02040602050305030304" pitchFamily="18" charset="0"/>
              </a:rPr>
              <a:t/>
            </a:r>
            <a:br>
              <a:rPr lang="en-GB" b="1" dirty="0" smtClean="0">
                <a:latin typeface="Book Antiqua" panose="02040602050305030304" pitchFamily="18" charset="0"/>
              </a:rPr>
            </a:br>
            <a:r>
              <a:rPr lang="en-GB" b="1" dirty="0" smtClean="0">
                <a:latin typeface="Book Antiqua" panose="02040602050305030304" pitchFamily="18" charset="0"/>
              </a:rPr>
              <a:t>      and left angle of colon</a:t>
            </a:r>
            <a:br>
              <a:rPr lang="en-GB" b="1" dirty="0" smtClean="0">
                <a:latin typeface="Book Antiqua" panose="02040602050305030304" pitchFamily="18" charset="0"/>
              </a:rPr>
            </a:br>
            <a:r>
              <a:rPr lang="en-GB" b="1" dirty="0" smtClean="0">
                <a:latin typeface="Book Antiqua" panose="02040602050305030304" pitchFamily="18" charset="0"/>
              </a:rPr>
              <a:t>- </a:t>
            </a:r>
            <a:r>
              <a:rPr lang="en-GB" b="1" dirty="0" err="1">
                <a:latin typeface="Book Antiqua" panose="02040602050305030304" pitchFamily="18" charset="0"/>
              </a:rPr>
              <a:t>e</a:t>
            </a:r>
            <a:r>
              <a:rPr lang="en-GB" b="1" dirty="0" err="1" smtClean="0">
                <a:latin typeface="Book Antiqua" panose="02040602050305030304" pitchFamily="18" charset="0"/>
              </a:rPr>
              <a:t>xtremitas</a:t>
            </a:r>
            <a:r>
              <a:rPr lang="en-GB" b="1" dirty="0" smtClean="0">
                <a:latin typeface="Book Antiqua" panose="02040602050305030304" pitchFamily="18" charset="0"/>
              </a:rPr>
              <a:t> posterior</a:t>
            </a:r>
            <a:endParaRPr lang="en-GB" b="1" dirty="0">
              <a:latin typeface="Book Antiqua" panose="02040602050305030304" pitchFamily="18" charset="0"/>
            </a:endParaRPr>
          </a:p>
          <a:p>
            <a:endParaRPr lang="en-GB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Box 1"/>
          <p:cNvSpPr txBox="1">
            <a:spLocks noChangeArrowheads="1"/>
          </p:cNvSpPr>
          <p:nvPr/>
        </p:nvSpPr>
        <p:spPr bwMode="auto">
          <a:xfrm>
            <a:off x="1214438" y="214313"/>
            <a:ext cx="67024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SPLEEN</a:t>
            </a:r>
            <a:r>
              <a:rPr lang="sr-Latn-CS" alt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(SPLEN, LIEN) - </a:t>
            </a:r>
            <a:r>
              <a:rPr lang="en-GB" alt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STRUCTURE</a:t>
            </a:r>
            <a:endParaRPr lang="sr-Latn-CS" altLang="en-US" sz="2800" b="1" dirty="0">
              <a:solidFill>
                <a:srgbClr val="FFC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pic>
        <p:nvPicPr>
          <p:cNvPr id="54275" name="Picture 5" descr="spleen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81388" y="3091653"/>
            <a:ext cx="5662612" cy="388143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pic>
        <p:nvPicPr>
          <p:cNvPr id="54277" name="Rectangle 5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02687" y="5636815"/>
            <a:ext cx="384175" cy="459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8925152" y="5266927"/>
            <a:ext cx="2984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Latn-CS" altLang="en-US" b="1" dirty="0">
                <a:solidFill>
                  <a:srgbClr val="FF0000"/>
                </a:solidFill>
              </a:rPr>
              <a:t>*</a:t>
            </a:r>
            <a:endParaRPr lang="sr-Latn-CS" altLang="en-US" dirty="0"/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2381817" y="3364640"/>
            <a:ext cx="214312" cy="369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r-Latn-CS" altLang="en-US" b="1"/>
              <a:t>*</a:t>
            </a:r>
            <a:endParaRPr lang="sr-Latn-CS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79512" y="1484784"/>
            <a:ext cx="7481535" cy="4801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arenR"/>
            </a:pPr>
            <a:r>
              <a:rPr lang="en-GB" dirty="0" smtClean="0"/>
              <a:t>Tunica serosa – outer layer of splenic capsule</a:t>
            </a:r>
          </a:p>
          <a:p>
            <a:pPr marL="342900" indent="-342900">
              <a:buAutoNum type="arabicParenR"/>
            </a:pPr>
            <a:r>
              <a:rPr lang="en-GB" dirty="0" smtClean="0"/>
              <a:t>Tunica </a:t>
            </a:r>
            <a:r>
              <a:rPr lang="en-GB" dirty="0" err="1" smtClean="0"/>
              <a:t>fibrosa</a:t>
            </a:r>
            <a:r>
              <a:rPr lang="en-GB" dirty="0" smtClean="0"/>
              <a:t> – inner layer of splenic capsule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err="1" smtClean="0"/>
              <a:t>trabeculae</a:t>
            </a:r>
            <a:r>
              <a:rPr lang="en-GB" dirty="0" smtClean="0"/>
              <a:t> </a:t>
            </a:r>
            <a:r>
              <a:rPr lang="en-GB" dirty="0" err="1" smtClean="0"/>
              <a:t>splenicae</a:t>
            </a:r>
            <a:r>
              <a:rPr lang="en-GB" dirty="0" smtClean="0"/>
              <a:t>  - extensions of tunica </a:t>
            </a:r>
            <a:r>
              <a:rPr lang="en-GB" dirty="0" err="1" smtClean="0"/>
              <a:t>fibrosa</a:t>
            </a:r>
            <a:r>
              <a:rPr lang="en-GB" dirty="0" smtClean="0"/>
              <a:t> into </a:t>
            </a:r>
            <a:r>
              <a:rPr lang="en-GB" dirty="0" err="1" smtClean="0"/>
              <a:t>paranchyma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  <a:p>
            <a:pPr marL="342900" indent="-342900">
              <a:buAutoNum type="arabicParenR"/>
            </a:pPr>
            <a:r>
              <a:rPr lang="en-GB" dirty="0" smtClean="0"/>
              <a:t>Parenchyma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a) </a:t>
            </a:r>
            <a:r>
              <a:rPr lang="en-GB" dirty="0" err="1" smtClean="0"/>
              <a:t>Pulpa</a:t>
            </a:r>
            <a:r>
              <a:rPr lang="en-GB" dirty="0" smtClean="0"/>
              <a:t> </a:t>
            </a:r>
            <a:r>
              <a:rPr lang="en-GB" dirty="0" err="1" smtClean="0"/>
              <a:t>rubra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  dilated venous sinuses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b) </a:t>
            </a:r>
            <a:r>
              <a:rPr lang="en-GB" dirty="0" err="1" smtClean="0"/>
              <a:t>Pulpa</a:t>
            </a:r>
            <a:r>
              <a:rPr lang="en-GB" dirty="0" smtClean="0"/>
              <a:t> alba</a:t>
            </a:r>
            <a:br>
              <a:rPr lang="en-GB" dirty="0" smtClean="0"/>
            </a:br>
            <a:r>
              <a:rPr lang="en-GB" dirty="0" smtClean="0"/>
              <a:t>  arteries and </a:t>
            </a:r>
            <a:br>
              <a:rPr lang="en-GB" dirty="0" smtClean="0"/>
            </a:br>
            <a:r>
              <a:rPr lang="en-GB" dirty="0" smtClean="0"/>
              <a:t>  adjacent lymphatic tissue</a:t>
            </a:r>
            <a:br>
              <a:rPr lang="en-GB" dirty="0" smtClean="0"/>
            </a:br>
            <a:r>
              <a:rPr lang="en-GB" dirty="0" smtClean="0"/>
              <a:t>  and lymphatic nodes</a:t>
            </a:r>
            <a:br>
              <a:rPr lang="en-GB" dirty="0" smtClean="0"/>
            </a:br>
            <a:r>
              <a:rPr lang="en-GB" dirty="0" smtClean="0"/>
              <a:t>  </a:t>
            </a:r>
            <a:br>
              <a:rPr lang="en-GB" dirty="0" smtClean="0"/>
            </a:br>
            <a:r>
              <a:rPr lang="en-GB" dirty="0" smtClean="0"/>
              <a:t>    </a:t>
            </a:r>
          </a:p>
          <a:p>
            <a:pPr marL="342900" indent="-342900">
              <a:buAutoNum type="arabicParenR"/>
            </a:pPr>
            <a:endParaRPr lang="en-GB" dirty="0"/>
          </a:p>
        </p:txBody>
      </p:sp>
      <p:cxnSp>
        <p:nvCxnSpPr>
          <p:cNvPr id="4" name="Straight Arrow Connector 3"/>
          <p:cNvCxnSpPr/>
          <p:nvPr/>
        </p:nvCxnSpPr>
        <p:spPr bwMode="auto">
          <a:xfrm>
            <a:off x="2267744" y="2060848"/>
            <a:ext cx="0" cy="28803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2339748" y="4293096"/>
            <a:ext cx="2984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Latn-CS" altLang="en-US" b="1" dirty="0">
                <a:solidFill>
                  <a:srgbClr val="FF0000"/>
                </a:solidFill>
              </a:rPr>
              <a:t>*</a:t>
            </a:r>
            <a:endParaRPr lang="sr-Latn-CS" altLang="en-US" dirty="0"/>
          </a:p>
        </p:txBody>
      </p:sp>
      <p:pic>
        <p:nvPicPr>
          <p:cNvPr id="12" name="Rectangle 5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6129" y="2237841"/>
            <a:ext cx="384175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-22225"/>
            <a:ext cx="8085138" cy="714375"/>
          </a:xfrm>
        </p:spPr>
        <p:txBody>
          <a:bodyPr/>
          <a:lstStyle/>
          <a:p>
            <a:r>
              <a:rPr lang="en-US" altLang="en-US" sz="2800" b="1" dirty="0" smtClean="0">
                <a:solidFill>
                  <a:schemeClr val="tx1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Structure of the heart</a:t>
            </a:r>
            <a:endParaRPr lang="en-US" altLang="en-US" sz="2800" b="1" dirty="0">
              <a:solidFill>
                <a:schemeClr val="tx1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175" y="622300"/>
            <a:ext cx="8818563" cy="6049963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3 layers: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1)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outer layer  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GB" altLang="en-US" sz="1800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epicardium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it is the visceral, inner layer of serous pericardium</a:t>
            </a:r>
            <a:endParaRPr lang="en-U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2)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middle layer - </a:t>
            </a: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myocardium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- muscular layer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he thickest layer, thicker in the ventricles then </a:t>
            </a:r>
            <a:b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          in </a:t>
            </a:r>
            <a:r>
              <a:rPr lang="en-US" altLang="en-US" sz="1800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atries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U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3)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inner layer - </a:t>
            </a: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endocardium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thin membrane that lines the cavities and the valves of the heart</a:t>
            </a:r>
            <a:endParaRPr lang="en-U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U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7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T</a:t>
            </a:r>
            <a:r>
              <a:rPr lang="en-US" altLang="en-US" sz="17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he base of the greatest 4 heart openings (</a:t>
            </a:r>
            <a:r>
              <a:rPr lang="en-GB" altLang="en-US" sz="1700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ostium</a:t>
            </a:r>
            <a:r>
              <a:rPr lang="en-GB" altLang="en-US" sz="17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700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atrioventriculare</a:t>
            </a:r>
            <a:r>
              <a:rPr lang="en-GB" altLang="en-US" sz="17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700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dextrum</a:t>
            </a:r>
            <a:r>
              <a:rPr lang="en-GB" altLang="en-US" sz="17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, </a:t>
            </a:r>
            <a:r>
              <a:rPr lang="en-GB" altLang="en-US" sz="1700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ostium</a:t>
            </a:r>
            <a:r>
              <a:rPr lang="en-GB" altLang="en-US" sz="17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sz="17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700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atrioventriculare</a:t>
            </a:r>
            <a:r>
              <a:rPr lang="en-GB" altLang="en-US" sz="17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700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sinistrum</a:t>
            </a:r>
            <a:r>
              <a:rPr lang="en-GB" altLang="en-US" sz="17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, </a:t>
            </a:r>
            <a:r>
              <a:rPr lang="en-GB" altLang="en-US" sz="1700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ostium</a:t>
            </a:r>
            <a:r>
              <a:rPr lang="en-GB" altLang="en-US" sz="17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700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trunci</a:t>
            </a:r>
            <a:r>
              <a:rPr lang="en-GB" altLang="en-US" sz="17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700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pulmonalis</a:t>
            </a:r>
            <a:r>
              <a:rPr lang="en-GB" altLang="en-US" sz="17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7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and </a:t>
            </a:r>
            <a:r>
              <a:rPr lang="en-GB" altLang="en-US" sz="1700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ostium</a:t>
            </a:r>
            <a:r>
              <a:rPr lang="en-GB" altLang="en-US" sz="17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aortae</a:t>
            </a:r>
            <a:r>
              <a:rPr lang="en-US" altLang="en-US" sz="17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 </a:t>
            </a:r>
            <a:r>
              <a:rPr lang="en-US" altLang="en-US" sz="17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is made of connective tissue in the form of </a:t>
            </a:r>
            <a:r>
              <a:rPr lang="en-US" altLang="en-US" sz="17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fibrous ring (annulus </a:t>
            </a:r>
            <a:r>
              <a:rPr lang="en-US" altLang="en-US" sz="1700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fibrosus</a:t>
            </a:r>
            <a:r>
              <a:rPr lang="en-US" altLang="en-US" sz="17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en-US" altLang="en-US" sz="17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, </a:t>
            </a:r>
            <a:br>
              <a:rPr lang="en-US" altLang="en-US" sz="17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7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which are the origin and insertion point of cardiac muscles – </a:t>
            </a:r>
            <a:br>
              <a:rPr lang="en-US" altLang="en-US" sz="17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7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this fibrous rings are so-called </a:t>
            </a:r>
            <a:r>
              <a:rPr lang="en-US" altLang="en-US" sz="17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fibrous skeleton of the heart.</a:t>
            </a:r>
            <a:endParaRPr lang="en-US" altLang="en-US" sz="17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The valves that close these openings are also composed of </a:t>
            </a:r>
            <a:b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connective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tissue, lined by endocardium.</a:t>
            </a:r>
            <a:endParaRPr lang="sr-Latn-CS" altLang="en-US" sz="1800" i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sr-Latn-CS" altLang="en-US" sz="1800" i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sr-Latn-CS" altLang="en-US" sz="1800" b="1" i="1" dirty="0">
              <a:solidFill>
                <a:srgbClr val="262673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3" cstate="print">
            <a:lum bright="-12000" contrast="24000"/>
          </a:blip>
          <a:srcRect l="21831" t="27068" r="31477" b="8022"/>
          <a:stretch>
            <a:fillRect/>
          </a:stretch>
        </p:blipFill>
        <p:spPr bwMode="auto">
          <a:xfrm>
            <a:off x="7164288" y="2198688"/>
            <a:ext cx="1820862" cy="1901825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  <p:pic>
        <p:nvPicPr>
          <p:cNvPr id="8197" name="Picture 2"/>
          <p:cNvPicPr>
            <a:picLocks noChangeAspect="1" noChangeArrowheads="1"/>
          </p:cNvPicPr>
          <p:nvPr/>
        </p:nvPicPr>
        <p:blipFill>
          <a:blip r:embed="rId4" cstate="print"/>
          <a:srcRect l="42773" t="41251" r="12109" b="10001"/>
          <a:stretch>
            <a:fillRect/>
          </a:stretch>
        </p:blipFill>
        <p:spPr bwMode="auto">
          <a:xfrm>
            <a:off x="6976219" y="5353125"/>
            <a:ext cx="1927225" cy="1298575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1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1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1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1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-22225"/>
            <a:ext cx="8085138" cy="714375"/>
          </a:xfrm>
        </p:spPr>
        <p:txBody>
          <a:bodyPr/>
          <a:lstStyle/>
          <a:p>
            <a:r>
              <a:rPr lang="en-US" altLang="en-US" sz="2800" b="1" dirty="0" smtClean="0">
                <a:solidFill>
                  <a:schemeClr val="tx1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INNER SURFACE OF THE HEART</a:t>
            </a:r>
            <a:endParaRPr lang="en-US" altLang="en-US" sz="2800" b="1" dirty="0">
              <a:solidFill>
                <a:schemeClr val="tx1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175" y="620713"/>
            <a:ext cx="9109075" cy="6237287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The four chambers of the heart are: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1)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right atrium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en-GB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atrium </a:t>
            </a:r>
            <a:r>
              <a:rPr lang="en-GB" altLang="en-US" sz="18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dextrum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b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2)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left atrium (</a:t>
            </a: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atrium </a:t>
            </a:r>
            <a:r>
              <a:rPr lang="en-GB" altLang="en-US" sz="18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sinistrum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en-U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US" altLang="en-US" sz="18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3)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right ventricle (</a:t>
            </a:r>
            <a:r>
              <a:rPr lang="en-GB" altLang="en-US" sz="1800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ventriculus</a:t>
            </a: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dexter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b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endParaRPr lang="en-GB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4)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left ventricle (</a:t>
            </a:r>
            <a:r>
              <a:rPr lang="en-GB" altLang="en-US" sz="1800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ventriculus</a:t>
            </a: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sinister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en-GB" sz="1800" dirty="0" smtClean="0">
              <a:latin typeface="Book Antiqua" panose="02040602050305030304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sz="1800" dirty="0" smtClean="0">
                <a:latin typeface="Book Antiqua" panose="02040602050305030304" pitchFamily="18" charset="0"/>
              </a:rPr>
              <a:t>Atria pumps </a:t>
            </a:r>
            <a:r>
              <a:rPr lang="en-GB" sz="1800" dirty="0">
                <a:latin typeface="Book Antiqua" panose="02040602050305030304" pitchFamily="18" charset="0"/>
              </a:rPr>
              <a:t>blood </a:t>
            </a:r>
            <a:r>
              <a:rPr lang="en-GB" sz="1800" dirty="0" smtClean="0">
                <a:latin typeface="Book Antiqua" panose="02040602050305030304" pitchFamily="18" charset="0"/>
              </a:rPr>
              <a:t>through</a:t>
            </a:r>
            <a:r>
              <a:rPr lang="en-GB" sz="1800" b="1" dirty="0">
                <a:latin typeface="Book Antiqua" panose="02040602050305030304" pitchFamily="18" charset="0"/>
              </a:rPr>
              <a:t> </a:t>
            </a:r>
            <a:r>
              <a:rPr lang="en-GB" sz="1800" b="1" dirty="0" err="1">
                <a:latin typeface="Book Antiqua" panose="02040602050305030304" pitchFamily="18" charset="0"/>
              </a:rPr>
              <a:t>atrioventricular</a:t>
            </a:r>
            <a:r>
              <a:rPr lang="en-GB" sz="1800" b="1" dirty="0">
                <a:latin typeface="Book Antiqua" panose="02040602050305030304" pitchFamily="18" charset="0"/>
              </a:rPr>
              <a:t> </a:t>
            </a:r>
            <a:r>
              <a:rPr lang="en-GB" sz="1800" b="1" dirty="0" smtClean="0">
                <a:latin typeface="Book Antiqua" panose="02040602050305030304" pitchFamily="18" charset="0"/>
              </a:rPr>
              <a:t>orifice</a:t>
            </a:r>
            <a:r>
              <a:rPr lang="en-GB" sz="1800" dirty="0">
                <a:latin typeface="Book Antiqua" panose="02040602050305030304" pitchFamily="18" charset="0"/>
              </a:rPr>
              <a:t> </a:t>
            </a:r>
            <a:r>
              <a:rPr lang="en-GB" sz="1800" dirty="0" smtClean="0">
                <a:latin typeface="Book Antiqua" panose="02040602050305030304" pitchFamily="18" charset="0"/>
              </a:rPr>
              <a:t>into the </a:t>
            </a:r>
            <a:r>
              <a:rPr lang="en-GB" sz="1800" dirty="0">
                <a:latin typeface="Book Antiqua" panose="02040602050305030304" pitchFamily="18" charset="0"/>
              </a:rPr>
              <a:t>ventricle</a:t>
            </a:r>
            <a:endParaRPr lang="en-GB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1800" i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The right (venous) heart consists of the right atrium and right ventricle, connected by the right </a:t>
            </a:r>
            <a:r>
              <a:rPr lang="en-US" altLang="en-US" sz="1800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atrioventricular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orifice 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en-GB" altLang="en-US" sz="18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ostium</a:t>
            </a:r>
            <a:r>
              <a:rPr lang="en-GB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atrioventriculare</a:t>
            </a:r>
            <a:r>
              <a:rPr lang="en-GB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dextrum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).</a:t>
            </a:r>
            <a:endParaRPr lang="en-GB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The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left (arterial) 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heart consists of the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left 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atrium and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left 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ventricle, connected by the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left </a:t>
            </a:r>
            <a:r>
              <a:rPr lang="en-US" altLang="en-US" sz="1800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atrioventricular</a:t>
            </a: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orifice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en-GB" altLang="en-US" sz="1800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ostium</a:t>
            </a: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atrioventriculare</a:t>
            </a:r>
            <a:r>
              <a:rPr lang="en-GB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sinistrum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).</a:t>
            </a:r>
            <a:endParaRPr lang="en-GB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sr-Latn-CS" altLang="en-US" sz="1800" dirty="0">
              <a:solidFill>
                <a:srgbClr val="262673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The right ½ of the heart is separated from the left 1/2 by </a:t>
            </a: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septum </a:t>
            </a:r>
            <a:r>
              <a:rPr lang="en-GB" altLang="en-US" sz="1800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cordis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Its parts are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endParaRPr lang="en-U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</a:t>
            </a:r>
            <a:r>
              <a:rPr lang="en-US" altLang="en-US" sz="16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GB" altLang="en-US" sz="16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septum </a:t>
            </a:r>
            <a:r>
              <a:rPr lang="en-GB" altLang="en-US" sz="1600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interatriale</a:t>
            </a:r>
            <a:r>
              <a:rPr lang="en-GB" altLang="en-US" sz="16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– separates right from left atrium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6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-  </a:t>
            </a:r>
            <a:r>
              <a:rPr lang="en-GB" altLang="en-US" sz="16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septum </a:t>
            </a:r>
            <a:r>
              <a:rPr lang="en-GB" altLang="en-US" sz="1600" b="1" dirty="0" err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atrioventriculare</a:t>
            </a:r>
            <a:r>
              <a:rPr lang="en-GB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 </a:t>
            </a:r>
            <a:r>
              <a:rPr lang="en-US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– separate right atrium from left ventricle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6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-  </a:t>
            </a:r>
            <a:r>
              <a:rPr lang="en-GB" altLang="en-US" sz="16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septum </a:t>
            </a:r>
            <a:r>
              <a:rPr lang="en-GB" altLang="en-US" sz="1600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interventriculare</a:t>
            </a:r>
            <a:r>
              <a:rPr lang="en-GB" altLang="en-US" sz="16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6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– separate right from left ventricle</a:t>
            </a:r>
            <a:endParaRPr lang="sr-Latn-CS" altLang="en-US" sz="16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3" cstate="print">
            <a:lum bright="-12000" contrast="24000"/>
          </a:blip>
          <a:srcRect l="21831" t="27068" r="31477" b="8022"/>
          <a:stretch>
            <a:fillRect/>
          </a:stretch>
        </p:blipFill>
        <p:spPr bwMode="auto">
          <a:xfrm>
            <a:off x="6084168" y="476672"/>
            <a:ext cx="2520280" cy="26287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2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2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2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2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2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2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2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2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2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2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2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2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2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2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2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2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500063" y="0"/>
            <a:ext cx="8229600" cy="777875"/>
          </a:xfrm>
        </p:spPr>
        <p:txBody>
          <a:bodyPr/>
          <a:lstStyle/>
          <a:p>
            <a:r>
              <a:rPr lang="en-US" altLang="en-US" sz="2800" dirty="0" smtClean="0">
                <a:solidFill>
                  <a:schemeClr val="tx1"/>
                </a:solidFill>
                <a:latin typeface="Book Antiqua" pitchFamily="18" charset="0"/>
              </a:rPr>
              <a:t>RIGHT ATRIUM (</a:t>
            </a:r>
            <a:r>
              <a:rPr lang="sr-Latn-CS" altLang="en-US" sz="2800" dirty="0">
                <a:solidFill>
                  <a:schemeClr val="tx1"/>
                </a:solidFill>
                <a:latin typeface="Book Antiqua" pitchFamily="18" charset="0"/>
              </a:rPr>
              <a:t>ATRIUM DEXTRUM</a:t>
            </a:r>
            <a:r>
              <a:rPr lang="en-US" altLang="en-US" sz="2800" dirty="0">
                <a:solidFill>
                  <a:schemeClr val="tx1"/>
                </a:solidFill>
                <a:latin typeface="Book Antiqua" pitchFamily="18" charset="0"/>
              </a:rPr>
              <a:t>)</a:t>
            </a:r>
            <a:endParaRPr lang="sr-Latn-CS" altLang="en-US" sz="2800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0243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857250"/>
            <a:ext cx="9144000" cy="5884863"/>
          </a:xfrm>
        </p:spPr>
        <p:txBody>
          <a:bodyPr/>
          <a:lstStyle/>
          <a:p>
            <a:pPr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Complete venous blood drains into the right atrium of the heart. The largest veins that drain into the right atrium are: v. cava superior, v. cava inferior and coronary sinus (sinus coronaries)</a:t>
            </a:r>
          </a:p>
          <a:p>
            <a:pPr marL="0" indent="0">
              <a:lnSpc>
                <a:spcPct val="80000"/>
              </a:lnSpc>
              <a:buNone/>
            </a:pPr>
            <a:endParaRPr lang="en-U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80000"/>
              </a:lnSpc>
              <a:buFontTx/>
              <a:buChar char="-"/>
            </a:pP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uperior wall</a:t>
            </a:r>
            <a:r>
              <a:rPr lang="en-U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superior vena cava orifice (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ostium 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v.cavae 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superioris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80000"/>
              </a:lnSpc>
              <a:buFontTx/>
              <a:buChar char="-"/>
            </a:pP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nferior wall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 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inferior 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vena cava orifice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en-GB" altLang="en-US" sz="1800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ostium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v.cavae </a:t>
            </a:r>
            <a:r>
              <a:rPr lang="en-GB" altLang="en-US" sz="1800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inf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erioris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    </a:t>
            </a:r>
            <a:r>
              <a:rPr lang="sr-Cyrl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coronary sinus orifice (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ostium 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sinus 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coronarii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80000"/>
              </a:lnSpc>
              <a:buFontTx/>
              <a:buChar char="-"/>
            </a:pP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osterior wall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 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crista terminalis</a:t>
            </a:r>
            <a:r>
              <a:rPr lang="sr-Cyrl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near its upper end 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– 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SA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node is located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   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ateral wall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 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auricula 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dextra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(right auricle)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    </a:t>
            </a:r>
            <a:r>
              <a:rPr lang="sr-Cyrl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(mm.pectinati)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	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   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edial wall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 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septum interatriale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septum atrioventriculare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fossa ovalis</a:t>
            </a:r>
          </a:p>
          <a:p>
            <a:pPr>
              <a:lnSpc>
                <a:spcPct val="80000"/>
              </a:lnSpc>
              <a:buFontTx/>
              <a:buNone/>
            </a:pPr>
            <a:endParaRPr lang="en-GB" altLang="en-US" sz="1800" dirty="0" smtClean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   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nterior wall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 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right </a:t>
            </a:r>
            <a:r>
              <a:rPr lang="en-GB" altLang="en-US" sz="1800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atrioventricular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orifice (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ostium 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atrioventriculare 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dextrum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b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            guarded by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tricuspidal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valve (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valva 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atrioventricularis dextra 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s.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                                                                 </a:t>
            </a:r>
            <a:r>
              <a:rPr lang="sr-Latn-CS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valvula 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tricuspidalis)</a:t>
            </a:r>
            <a:endParaRPr lang="en-U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pic>
        <p:nvPicPr>
          <p:cNvPr id="10244" name="Picture 6"/>
          <p:cNvPicPr>
            <a:picLocks noChangeAspect="1" noChangeArrowheads="1"/>
          </p:cNvPicPr>
          <p:nvPr/>
        </p:nvPicPr>
        <p:blipFill>
          <a:blip r:embed="rId2" cstate="print"/>
          <a:srcRect l="19531" t="29375" r="18945" b="13437"/>
          <a:stretch>
            <a:fillRect/>
          </a:stretch>
        </p:blipFill>
        <p:spPr bwMode="auto">
          <a:xfrm>
            <a:off x="4932040" y="3398814"/>
            <a:ext cx="4279329" cy="2485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0"/>
          <p:cNvPicPr>
            <a:picLocks noChangeAspect="1" noChangeArrowheads="1"/>
          </p:cNvPicPr>
          <p:nvPr/>
        </p:nvPicPr>
        <p:blipFill>
          <a:blip r:embed="rId2" cstate="print"/>
          <a:srcRect l="19922" t="16875" r="17381" b="18437"/>
          <a:stretch>
            <a:fillRect/>
          </a:stretch>
        </p:blipFill>
        <p:spPr bwMode="auto">
          <a:xfrm>
            <a:off x="3924300" y="2060575"/>
            <a:ext cx="4968875" cy="320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00063" y="0"/>
            <a:ext cx="8229600" cy="561975"/>
          </a:xfrm>
        </p:spPr>
        <p:txBody>
          <a:bodyPr/>
          <a:lstStyle/>
          <a:p>
            <a:r>
              <a:rPr lang="en-US" altLang="en-US" sz="2800" b="1" dirty="0" smtClean="0">
                <a:solidFill>
                  <a:schemeClr val="tx1"/>
                </a:solidFill>
                <a:latin typeface="Book Antiqua" pitchFamily="18" charset="0"/>
              </a:rPr>
              <a:t>RIGHT VENTRICLE (</a:t>
            </a:r>
            <a:r>
              <a:rPr lang="sr-Latn-CS" altLang="en-US" sz="2800" b="1" dirty="0">
                <a:solidFill>
                  <a:schemeClr val="tx1"/>
                </a:solidFill>
                <a:latin typeface="Book Antiqua" pitchFamily="18" charset="0"/>
              </a:rPr>
              <a:t>VENTRICULUS DEXTER</a:t>
            </a:r>
            <a:r>
              <a:rPr lang="en-US" altLang="en-US" sz="2800" b="1" dirty="0">
                <a:solidFill>
                  <a:schemeClr val="tx1"/>
                </a:solidFill>
                <a:latin typeface="Book Antiqua" pitchFamily="18" charset="0"/>
              </a:rPr>
              <a:t>)</a:t>
            </a:r>
            <a:endParaRPr lang="sr-Latn-CS" altLang="en-US" sz="2800" b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588" y="642938"/>
            <a:ext cx="7810500" cy="59499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The shape of </a:t>
            </a:r>
            <a:r>
              <a:rPr lang="en-US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three-sided </a:t>
            </a:r>
            <a:r>
              <a:rPr lang="en-US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pyramid with base oriented posteriorly</a:t>
            </a:r>
            <a:endParaRPr lang="en-US" altLang="en-US" sz="18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sr-Latn-CS" altLang="en-US" sz="18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GB" sz="1800" dirty="0">
                <a:latin typeface="Book Antiqua" panose="02040602050305030304" pitchFamily="18" charset="0"/>
              </a:rPr>
              <a:t>The interior of the inflow part of the right ventricle is covered by a series of irregular muscular elevations, called </a:t>
            </a:r>
            <a:r>
              <a:rPr lang="en-GB" sz="1800" b="1" dirty="0" err="1">
                <a:latin typeface="Book Antiqua" panose="02040602050305030304" pitchFamily="18" charset="0"/>
              </a:rPr>
              <a:t>trabeculae</a:t>
            </a:r>
            <a:r>
              <a:rPr lang="en-GB" sz="1800" b="1" dirty="0">
                <a:latin typeface="Book Antiqua" panose="02040602050305030304" pitchFamily="18" charset="0"/>
              </a:rPr>
              <a:t> </a:t>
            </a:r>
            <a:r>
              <a:rPr lang="en-GB" sz="1800" b="1" dirty="0" err="1">
                <a:latin typeface="Book Antiqua" panose="02040602050305030304" pitchFamily="18" charset="0"/>
              </a:rPr>
              <a:t>carnae</a:t>
            </a:r>
            <a:r>
              <a:rPr lang="en-GB" sz="1800" dirty="0"/>
              <a:t>. </a:t>
            </a:r>
            <a:endParaRPr lang="sr-Latn-CS" altLang="en-US" sz="18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Cyrl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</a:t>
            </a: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special muscles of the ventricle walls</a:t>
            </a:r>
            <a:b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800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are:</a:t>
            </a:r>
            <a: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mm.papillares </a:t>
            </a:r>
            <a:r>
              <a:rPr lang="en-U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(3)</a:t>
            </a:r>
            <a:endParaRPr lang="sr-Latn-CS" altLang="en-US" sz="18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m. papillaris anterior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m. papillaris posterior</a:t>
            </a:r>
            <a:b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mm. papillaries septales</a:t>
            </a:r>
          </a:p>
          <a:p>
            <a:pPr>
              <a:lnSpc>
                <a:spcPct val="90000"/>
              </a:lnSpc>
              <a:buFontTx/>
              <a:buNone/>
            </a:pPr>
            <a:endParaRPr lang="sr-Latn-CS" altLang="en-US" sz="18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The base of right ventricle contains</a:t>
            </a:r>
            <a:b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two orifices</a:t>
            </a:r>
            <a:r>
              <a:rPr lang="sr-Latn-CS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endParaRPr lang="sr-Latn-CS" altLang="en-US" sz="18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</a:p>
          <a:p>
            <a:pPr>
              <a:lnSpc>
                <a:spcPct val="90000"/>
              </a:lnSpc>
              <a:buFontTx/>
              <a:buAutoNum type="arabicParenR"/>
            </a:pP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Right </a:t>
            </a:r>
            <a:r>
              <a:rPr lang="en-GB" altLang="en-US" sz="1800" b="1" dirty="0" err="1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atrioventricular</a:t>
            </a: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orifice</a:t>
            </a: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sr-Latn-CS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ostim </a:t>
            </a: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atrioventiculare </a:t>
            </a:r>
            <a:r>
              <a:rPr lang="sr-Latn-CS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dextrum</a:t>
            </a: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sr-Latn-CS" altLang="en-US" sz="18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AutoNum type="arabicParenR"/>
            </a:pP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Pulmonary trunk orifice</a:t>
            </a:r>
            <a:b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sr-Latn-CS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ostium </a:t>
            </a:r>
            <a:r>
              <a:rPr lang="sr-Latn-CS" altLang="en-US" sz="1800" b="1" dirty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trunci </a:t>
            </a:r>
            <a:r>
              <a:rPr lang="sr-Latn-CS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pulmonalis</a:t>
            </a:r>
            <a:r>
              <a:rPr lang="en-GB" altLang="en-US" sz="1800" b="1" dirty="0" smtClean="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sr-Latn-CS" altLang="en-US" sz="1800" b="1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sr-Latn-CS" altLang="en-US" sz="1600" dirty="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cxnSp>
        <p:nvCxnSpPr>
          <p:cNvPr id="11269" name="Straight Connector 13"/>
          <p:cNvCxnSpPr>
            <a:cxnSpLocks noChangeShapeType="1"/>
          </p:cNvCxnSpPr>
          <p:nvPr/>
        </p:nvCxnSpPr>
        <p:spPr bwMode="auto">
          <a:xfrm>
            <a:off x="4284663" y="4868863"/>
            <a:ext cx="928687" cy="1587"/>
          </a:xfrm>
          <a:prstGeom prst="line">
            <a:avLst/>
          </a:prstGeom>
          <a:noFill/>
          <a:ln w="28575" cmpd="sng">
            <a:solidFill>
              <a:srgbClr val="0D0DFF"/>
            </a:solidFill>
            <a:round/>
            <a:headEnd/>
            <a:tailEnd/>
          </a:ln>
        </p:spPr>
      </p:cxnSp>
      <p:cxnSp>
        <p:nvCxnSpPr>
          <p:cNvPr id="11270" name="Straight Connector 15"/>
          <p:cNvCxnSpPr>
            <a:cxnSpLocks noChangeShapeType="1"/>
          </p:cNvCxnSpPr>
          <p:nvPr/>
        </p:nvCxnSpPr>
        <p:spPr bwMode="auto">
          <a:xfrm>
            <a:off x="7812088" y="3933825"/>
            <a:ext cx="928687" cy="1588"/>
          </a:xfrm>
          <a:prstGeom prst="line">
            <a:avLst/>
          </a:prstGeom>
          <a:noFill/>
          <a:ln w="28575" cmpd="sng">
            <a:solidFill>
              <a:srgbClr val="0D0DFF"/>
            </a:solidFill>
            <a:round/>
            <a:headEnd/>
            <a:tailEnd/>
          </a:ln>
        </p:spPr>
      </p:cxnSp>
      <p:cxnSp>
        <p:nvCxnSpPr>
          <p:cNvPr id="11271" name="Straight Connector 13"/>
          <p:cNvCxnSpPr>
            <a:cxnSpLocks noChangeShapeType="1"/>
          </p:cNvCxnSpPr>
          <p:nvPr/>
        </p:nvCxnSpPr>
        <p:spPr bwMode="auto">
          <a:xfrm>
            <a:off x="4411663" y="5067300"/>
            <a:ext cx="928687" cy="3175"/>
          </a:xfrm>
          <a:prstGeom prst="line">
            <a:avLst/>
          </a:prstGeom>
          <a:noFill/>
          <a:ln w="28575" cap="flat" cmpd="sng">
            <a:solidFill>
              <a:srgbClr val="0D0DFF"/>
            </a:solidFill>
            <a:round/>
            <a:headEnd/>
            <a:tailEnd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2.1|1.6|6.5|2.7|1.4|1.6|50.9|0.8|7.2|3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3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9|2.7|2.5|1.6|2.4|1|3.1|3.6|135.8|18.1|1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2.2|2.9|1.3|38.6|1.3|8|51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2.3|3.5|9.8|23.1|2.5|2.9|2.9|3.3|60.2|1.2|5.9|2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4.7|1.6|3|3.8|1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.3|3.4|2|2.5|4.5|2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2.9|2.1|1.8|2.5|2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7379</TotalTime>
  <Words>1183</Words>
  <Application>Microsoft Office PowerPoint</Application>
  <PresentationFormat>On-screen Show (4:3)</PresentationFormat>
  <Paragraphs>549</Paragraphs>
  <Slides>54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0" baseType="lpstr">
      <vt:lpstr>Arial</vt:lpstr>
      <vt:lpstr>Arial Black</vt:lpstr>
      <vt:lpstr>Book Antiqua</vt:lpstr>
      <vt:lpstr>Comic Sans MS</vt:lpstr>
      <vt:lpstr>Verdana</vt:lpstr>
      <vt:lpstr>Default Design</vt:lpstr>
      <vt:lpstr>PowerPoint Presentation</vt:lpstr>
      <vt:lpstr>Cardiovascular system</vt:lpstr>
      <vt:lpstr>Circulatory system</vt:lpstr>
      <vt:lpstr>HEART (COR)</vt:lpstr>
      <vt:lpstr>EXTERNAL SURFACES OF THE HEART</vt:lpstr>
      <vt:lpstr>Structure of the heart</vt:lpstr>
      <vt:lpstr>INNER SURFACE OF THE HEART</vt:lpstr>
      <vt:lpstr>RIGHT ATRIUM (ATRIUM DEXTRUM)</vt:lpstr>
      <vt:lpstr>RIGHT VENTRICLE (VENTRICULUS DEXTER)</vt:lpstr>
      <vt:lpstr>RIGHT VENTRICLE (VENTRICULUS DEXTER)</vt:lpstr>
      <vt:lpstr>RIGHT VENTRICLE(VENTRICULUS DEXTER)</vt:lpstr>
      <vt:lpstr>LEFT ATRIUM (ATRIUM SINISTRUM)</vt:lpstr>
      <vt:lpstr>LEFT VENTRICLE (VENTRICULUS SINISTER)</vt:lpstr>
      <vt:lpstr>LEFT VENTRICLE (VENTRICULUS SINISTER)</vt:lpstr>
      <vt:lpstr>LEFT VENTRICLE (VENTRICULUS SINISTER)</vt:lpstr>
      <vt:lpstr>ARTERIAL VASCULATURE OF THE HEART (аа. coronariae)</vt:lpstr>
      <vt:lpstr>VEINS OF THE HEART (venae cordis)</vt:lpstr>
      <vt:lpstr>PowerPoint Presentation</vt:lpstr>
      <vt:lpstr>INNERVATION OF THE HEART  (Plexus cardiacus)</vt:lpstr>
      <vt:lpstr>PERICARDIAL SAC (PERICARDIUM)</vt:lpstr>
      <vt:lpstr>PowerPoint Presentation</vt:lpstr>
      <vt:lpstr>Arterial blood vessel system  Pulmonary trunk - Truncus pulmonalis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A. poplitea </vt:lpstr>
      <vt:lpstr>Venous blood vessel system</vt:lpstr>
      <vt:lpstr>Venous blood vessel system</vt:lpstr>
      <vt:lpstr>PowerPoint Presentation</vt:lpstr>
      <vt:lpstr>PowerPoint Presentation</vt:lpstr>
      <vt:lpstr>PowerPoint Presentation</vt:lpstr>
      <vt:lpstr>PowerPoint Presentation</vt:lpstr>
      <vt:lpstr>Portal venous system</vt:lpstr>
      <vt:lpstr>Lymphatic system</vt:lpstr>
      <vt:lpstr>PowerPoint Presentation</vt:lpstr>
      <vt:lpstr>Lymphatic system</vt:lpstr>
      <vt:lpstr>Lymphatic system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Korisnik</dc:creator>
  <cp:lastModifiedBy>Macuzic</cp:lastModifiedBy>
  <cp:revision>83</cp:revision>
  <dcterms:modified xsi:type="dcterms:W3CDTF">2022-10-13T15:22:30Z</dcterms:modified>
</cp:coreProperties>
</file>